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32"/>
  </p:notesMasterIdLst>
  <p:handoutMasterIdLst>
    <p:handoutMasterId r:id="rId33"/>
  </p:handoutMasterIdLst>
  <p:sldIdLst>
    <p:sldId id="256" r:id="rId3"/>
    <p:sldId id="258" r:id="rId4"/>
    <p:sldId id="274" r:id="rId5"/>
    <p:sldId id="257" r:id="rId6"/>
    <p:sldId id="266" r:id="rId7"/>
    <p:sldId id="276" r:id="rId8"/>
    <p:sldId id="275" r:id="rId9"/>
    <p:sldId id="268" r:id="rId10"/>
    <p:sldId id="279" r:id="rId11"/>
    <p:sldId id="292" r:id="rId12"/>
    <p:sldId id="270" r:id="rId13"/>
    <p:sldId id="278" r:id="rId14"/>
    <p:sldId id="295" r:id="rId15"/>
    <p:sldId id="283" r:id="rId16"/>
    <p:sldId id="294" r:id="rId17"/>
    <p:sldId id="296" r:id="rId18"/>
    <p:sldId id="297" r:id="rId19"/>
    <p:sldId id="277" r:id="rId20"/>
    <p:sldId id="288" r:id="rId21"/>
    <p:sldId id="289" r:id="rId22"/>
    <p:sldId id="290" r:id="rId23"/>
    <p:sldId id="285" r:id="rId24"/>
    <p:sldId id="272" r:id="rId25"/>
    <p:sldId id="291" r:id="rId26"/>
    <p:sldId id="273" r:id="rId27"/>
    <p:sldId id="286" r:id="rId28"/>
    <p:sldId id="293" r:id="rId29"/>
    <p:sldId id="287" r:id="rId30"/>
    <p:sldId id="26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08" autoAdjust="0"/>
  </p:normalViewPr>
  <p:slideViewPr>
    <p:cSldViewPr>
      <p:cViewPr>
        <p:scale>
          <a:sx n="80" d="100"/>
          <a:sy n="80" d="100"/>
        </p:scale>
        <p:origin x="-1782"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079E539-A2F0-44C6-A88A-BBB19BD5E9AD}" type="datetimeFigureOut">
              <a:rPr lang="en-US" smtClean="0"/>
              <a:t>9/7/2018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5202468-A0D5-43D1-A6E1-BAF39251EA3C}" type="slidenum">
              <a:rPr lang="en-US" smtClean="0"/>
              <a:t>‹#›</a:t>
            </a:fld>
            <a:endParaRPr lang="en-US"/>
          </a:p>
        </p:txBody>
      </p:sp>
    </p:spTree>
    <p:extLst>
      <p:ext uri="{BB962C8B-B14F-4D97-AF65-F5344CB8AC3E}">
        <p14:creationId xmlns:p14="http://schemas.microsoft.com/office/powerpoint/2010/main" val="2816544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CE3988-8506-4FB9-A8A5-9B56DE68308F}" type="datetimeFigureOut">
              <a:rPr lang="en-US" smtClean="0"/>
              <a:t>9/7/2018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3D4FB4-E737-4172-A8BD-D83589003675}" type="slidenum">
              <a:rPr lang="en-US" smtClean="0"/>
              <a:t>‹#›</a:t>
            </a:fld>
            <a:endParaRPr lang="en-US"/>
          </a:p>
        </p:txBody>
      </p:sp>
    </p:spTree>
    <p:extLst>
      <p:ext uri="{BB962C8B-B14F-4D97-AF65-F5344CB8AC3E}">
        <p14:creationId xmlns:p14="http://schemas.microsoft.com/office/powerpoint/2010/main" val="52105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much we want to talk about—we’re boiling down what could be three separate</a:t>
            </a:r>
            <a:r>
              <a:rPr lang="en-US" baseline="0" dirty="0" smtClean="0"/>
              <a:t> presentations, but if we were doing to give this a theme, it would be along the lines of Peter Drucker’s famous quote “Culture eats strategy for breakfast.” We generally agree with this quote, but it’s almost a chicken and egg problem at DHAC—I’m not sure what came first, culture or strategy, but we don’t tackle strategy without our culture and approach to customer service, and our strategy strives drives improvement to our quality and customer service. </a:t>
            </a:r>
            <a:endParaRPr lang="en-US" dirty="0"/>
          </a:p>
        </p:txBody>
      </p:sp>
      <p:sp>
        <p:nvSpPr>
          <p:cNvPr id="4" name="Slide Number Placeholder 3"/>
          <p:cNvSpPr>
            <a:spLocks noGrp="1"/>
          </p:cNvSpPr>
          <p:nvPr>
            <p:ph type="sldNum" sz="quarter" idx="10"/>
          </p:nvPr>
        </p:nvSpPr>
        <p:spPr/>
        <p:txBody>
          <a:bodyPr/>
          <a:lstStyle/>
          <a:p>
            <a:fld id="{0A3D4FB4-E737-4172-A8BD-D83589003675}" type="slidenum">
              <a:rPr lang="en-US" smtClean="0"/>
              <a:t>3</a:t>
            </a:fld>
            <a:endParaRPr lang="en-US"/>
          </a:p>
        </p:txBody>
      </p:sp>
    </p:spTree>
    <p:extLst>
      <p:ext uri="{BB962C8B-B14F-4D97-AF65-F5344CB8AC3E}">
        <p14:creationId xmlns:p14="http://schemas.microsoft.com/office/powerpoint/2010/main" val="1945132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Activity </a:t>
            </a:r>
          </a:p>
          <a:p>
            <a:r>
              <a:rPr lang="en-US" dirty="0" smtClean="0"/>
              <a:t>Build on CCTP</a:t>
            </a:r>
          </a:p>
          <a:p>
            <a:r>
              <a:rPr lang="en-US" dirty="0" smtClean="0"/>
              <a:t>Sell services to those who take on risk</a:t>
            </a:r>
          </a:p>
          <a:p>
            <a:r>
              <a:rPr lang="en-US" dirty="0" smtClean="0"/>
              <a:t>Approach is different than a Medicare Benefit (CCTP</a:t>
            </a:r>
            <a:r>
              <a:rPr lang="en-US" baseline="0" dirty="0" smtClean="0"/>
              <a:t> Model) </a:t>
            </a:r>
            <a:endParaRPr lang="en-US" dirty="0"/>
          </a:p>
        </p:txBody>
      </p:sp>
      <p:sp>
        <p:nvSpPr>
          <p:cNvPr id="4" name="Slide Number Placeholder 3"/>
          <p:cNvSpPr>
            <a:spLocks noGrp="1"/>
          </p:cNvSpPr>
          <p:nvPr>
            <p:ph type="sldNum" sz="quarter" idx="10"/>
          </p:nvPr>
        </p:nvSpPr>
        <p:spPr/>
        <p:txBody>
          <a:bodyPr/>
          <a:lstStyle/>
          <a:p>
            <a:fld id="{0A3D4FB4-E737-4172-A8BD-D83589003675}" type="slidenum">
              <a:rPr lang="en-US" smtClean="0"/>
              <a:t>22</a:t>
            </a:fld>
            <a:endParaRPr lang="en-US"/>
          </a:p>
        </p:txBody>
      </p:sp>
    </p:spTree>
    <p:extLst>
      <p:ext uri="{BB962C8B-B14F-4D97-AF65-F5344CB8AC3E}">
        <p14:creationId xmlns:p14="http://schemas.microsoft.com/office/powerpoint/2010/main" val="268742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we’re going to talk a</a:t>
            </a:r>
            <a:r>
              <a:rPr lang="en-US" baseline="0" dirty="0" smtClean="0"/>
              <a:t> little about a lot of things.  We’re going to talk about a recent environmental scan we did to support our strategic planning efforts.  We’re going to talk about our efforts to support culture at our AAA, but also the development of a joint culture across AAAs in our region.  And we’re going to talk about our quality improvement program, that allows us to address and improve performance in times of change. </a:t>
            </a:r>
            <a:endParaRPr lang="en-US" dirty="0"/>
          </a:p>
        </p:txBody>
      </p:sp>
      <p:sp>
        <p:nvSpPr>
          <p:cNvPr id="4" name="Slide Number Placeholder 3"/>
          <p:cNvSpPr>
            <a:spLocks noGrp="1"/>
          </p:cNvSpPr>
          <p:nvPr>
            <p:ph type="sldNum" sz="quarter" idx="10"/>
          </p:nvPr>
        </p:nvSpPr>
        <p:spPr/>
        <p:txBody>
          <a:bodyPr/>
          <a:lstStyle/>
          <a:p>
            <a:fld id="{0A3D4FB4-E737-4172-A8BD-D83589003675}" type="slidenum">
              <a:rPr lang="en-US" smtClean="0"/>
              <a:t>4</a:t>
            </a:fld>
            <a:endParaRPr lang="en-US"/>
          </a:p>
        </p:txBody>
      </p:sp>
    </p:spTree>
    <p:extLst>
      <p:ext uri="{BB962C8B-B14F-4D97-AF65-F5344CB8AC3E}">
        <p14:creationId xmlns:p14="http://schemas.microsoft.com/office/powerpoint/2010/main" val="258123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a:t>
            </a:r>
            <a:r>
              <a:rPr lang="en-US" baseline="0" dirty="0" smtClean="0"/>
              <a:t> emphasis on SDH, without a ton of agreement on roles of Community, community based LTSS on the impact, the overall impact of SDH, etc. </a:t>
            </a:r>
          </a:p>
          <a:p>
            <a:endParaRPr lang="en-US" baseline="0" dirty="0" smtClean="0"/>
          </a:p>
          <a:p>
            <a:r>
              <a:rPr lang="en-US" baseline="0" dirty="0" smtClean="0"/>
              <a:t>Increased look at roles Reassessment, care management, service providers, front door.  We currently do it all and have firewalls in place that allow it to work very well.  </a:t>
            </a:r>
            <a:endParaRPr lang="en-US" dirty="0"/>
          </a:p>
        </p:txBody>
      </p:sp>
      <p:sp>
        <p:nvSpPr>
          <p:cNvPr id="4" name="Slide Number Placeholder 3"/>
          <p:cNvSpPr>
            <a:spLocks noGrp="1"/>
          </p:cNvSpPr>
          <p:nvPr>
            <p:ph type="sldNum" sz="quarter" idx="10"/>
          </p:nvPr>
        </p:nvSpPr>
        <p:spPr/>
        <p:txBody>
          <a:bodyPr/>
          <a:lstStyle/>
          <a:p>
            <a:fld id="{0A3D4FB4-E737-4172-A8BD-D83589003675}" type="slidenum">
              <a:rPr lang="en-US" smtClean="0"/>
              <a:t>6</a:t>
            </a:fld>
            <a:endParaRPr lang="en-US"/>
          </a:p>
        </p:txBody>
      </p:sp>
    </p:spTree>
    <p:extLst>
      <p:ext uri="{BB962C8B-B14F-4D97-AF65-F5344CB8AC3E}">
        <p14:creationId xmlns:p14="http://schemas.microsoft.com/office/powerpoint/2010/main" val="278678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SWOT analysis—tended to favor</a:t>
            </a:r>
            <a:r>
              <a:rPr lang="en-US" baseline="0" dirty="0" smtClean="0"/>
              <a:t> where we were good at things, needed to actively focus on where we need improvements, where to</a:t>
            </a:r>
            <a:endParaRPr lang="en-US" dirty="0"/>
          </a:p>
        </p:txBody>
      </p:sp>
      <p:sp>
        <p:nvSpPr>
          <p:cNvPr id="4" name="Slide Number Placeholder 3"/>
          <p:cNvSpPr>
            <a:spLocks noGrp="1"/>
          </p:cNvSpPr>
          <p:nvPr>
            <p:ph type="sldNum" sz="quarter" idx="10"/>
          </p:nvPr>
        </p:nvSpPr>
        <p:spPr/>
        <p:txBody>
          <a:bodyPr/>
          <a:lstStyle/>
          <a:p>
            <a:fld id="{0A3D4FB4-E737-4172-A8BD-D83589003675}" type="slidenum">
              <a:rPr lang="en-US" smtClean="0"/>
              <a:t>9</a:t>
            </a:fld>
            <a:endParaRPr lang="en-US"/>
          </a:p>
        </p:txBody>
      </p:sp>
    </p:spTree>
    <p:extLst>
      <p:ext uri="{BB962C8B-B14F-4D97-AF65-F5344CB8AC3E}">
        <p14:creationId xmlns:p14="http://schemas.microsoft.com/office/powerpoint/2010/main" val="149109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nutshell—this is what we have for you today.  We were already together on the mission, vision</a:t>
            </a:r>
            <a:r>
              <a:rPr lang="en-US" baseline="0" dirty="0" smtClean="0"/>
              <a:t> and values.  We recognized the need for goals, that concretely link to our strategies, and positions that concretely link to those strategies, so that is what we’re going to focus on today.</a:t>
            </a:r>
            <a:endParaRPr lang="en-US" dirty="0"/>
          </a:p>
        </p:txBody>
      </p:sp>
      <p:sp>
        <p:nvSpPr>
          <p:cNvPr id="4" name="Slide Number Placeholder 3"/>
          <p:cNvSpPr>
            <a:spLocks noGrp="1"/>
          </p:cNvSpPr>
          <p:nvPr>
            <p:ph type="sldNum" sz="quarter" idx="10"/>
          </p:nvPr>
        </p:nvSpPr>
        <p:spPr/>
        <p:txBody>
          <a:bodyPr/>
          <a:lstStyle/>
          <a:p>
            <a:fld id="{F87A0F81-368D-46C2-AE9B-D1B8855951F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5560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 is key!  Would an appropriate clip art</a:t>
            </a:r>
            <a:r>
              <a:rPr lang="en-US" baseline="0" dirty="0" smtClean="0"/>
              <a:t> be Scrooge </a:t>
            </a:r>
            <a:r>
              <a:rPr lang="en-US" baseline="0" dirty="0" err="1" smtClean="0"/>
              <a:t>McDuck</a:t>
            </a:r>
            <a:r>
              <a:rPr lang="en-US" baseline="0" dirty="0" smtClean="0"/>
              <a:t>? He’s a Disney character that’s focused on business??</a:t>
            </a:r>
            <a:endParaRPr lang="en-US" dirty="0"/>
          </a:p>
        </p:txBody>
      </p:sp>
      <p:sp>
        <p:nvSpPr>
          <p:cNvPr id="4" name="Slide Number Placeholder 3"/>
          <p:cNvSpPr>
            <a:spLocks noGrp="1"/>
          </p:cNvSpPr>
          <p:nvPr>
            <p:ph type="sldNum" sz="quarter" idx="10"/>
          </p:nvPr>
        </p:nvSpPr>
        <p:spPr/>
        <p:txBody>
          <a:bodyPr/>
          <a:lstStyle/>
          <a:p>
            <a:fld id="{0A3D4FB4-E737-4172-A8BD-D83589003675}" type="slidenum">
              <a:rPr lang="en-US" smtClean="0"/>
              <a:t>12</a:t>
            </a:fld>
            <a:endParaRPr lang="en-US"/>
          </a:p>
        </p:txBody>
      </p:sp>
    </p:spTree>
    <p:extLst>
      <p:ext uri="{BB962C8B-B14F-4D97-AF65-F5344CB8AC3E}">
        <p14:creationId xmlns:p14="http://schemas.microsoft.com/office/powerpoint/2010/main" val="2940986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Culture is EVERYTHING!</a:t>
            </a:r>
          </a:p>
          <a:p>
            <a:r>
              <a:rPr lang="en-US" dirty="0" smtClean="0"/>
              <a:t>Culture guides and directs</a:t>
            </a:r>
          </a:p>
          <a:p>
            <a:r>
              <a:rPr lang="en-US" dirty="0" smtClean="0"/>
              <a:t>Shared goals, values, and beliefs</a:t>
            </a:r>
          </a:p>
          <a:p>
            <a:r>
              <a:rPr lang="en-US" dirty="0" smtClean="0"/>
              <a:t> “…the glue that holds an organization together”</a:t>
            </a:r>
          </a:p>
          <a:p>
            <a:r>
              <a:rPr lang="en-US" dirty="0" smtClean="0"/>
              <a:t>Beliefs, behaviors, and attitudes that are consciously lived by</a:t>
            </a:r>
          </a:p>
          <a:p>
            <a:endParaRPr lang="en-US" dirty="0" smtClean="0"/>
          </a:p>
          <a:p>
            <a:r>
              <a:rPr lang="en-US" dirty="0" smtClean="0"/>
              <a:t>Made of Leaders,</a:t>
            </a:r>
            <a:r>
              <a:rPr lang="en-US" baseline="0" dirty="0" smtClean="0"/>
              <a:t> Mission, Vision, Values </a:t>
            </a:r>
            <a:endParaRPr lang="en-US" dirty="0"/>
          </a:p>
        </p:txBody>
      </p:sp>
      <p:sp>
        <p:nvSpPr>
          <p:cNvPr id="4" name="Slide Number Placeholder 3"/>
          <p:cNvSpPr>
            <a:spLocks noGrp="1"/>
          </p:cNvSpPr>
          <p:nvPr>
            <p:ph type="sldNum" sz="quarter" idx="10"/>
          </p:nvPr>
        </p:nvSpPr>
        <p:spPr/>
        <p:txBody>
          <a:bodyPr/>
          <a:lstStyle/>
          <a:p>
            <a:fld id="{0A3D4FB4-E737-4172-A8BD-D83589003675}" type="slidenum">
              <a:rPr lang="en-US" smtClean="0"/>
              <a:t>13</a:t>
            </a:fld>
            <a:endParaRPr lang="en-US"/>
          </a:p>
        </p:txBody>
      </p:sp>
    </p:spTree>
    <p:extLst>
      <p:ext uri="{BB962C8B-B14F-4D97-AF65-F5344CB8AC3E}">
        <p14:creationId xmlns:p14="http://schemas.microsoft.com/office/powerpoint/2010/main" val="371602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first- Hire the right staff, train</a:t>
            </a:r>
            <a:r>
              <a:rPr lang="en-US" baseline="0" dirty="0" smtClean="0"/>
              <a:t> them, empower them, let them be creative</a:t>
            </a:r>
          </a:p>
          <a:p>
            <a:r>
              <a:rPr lang="en-US" baseline="0" dirty="0" smtClean="0"/>
              <a:t>Standard work- birthday cards, the way we use the phone</a:t>
            </a:r>
          </a:p>
          <a:p>
            <a:r>
              <a:rPr lang="en-US" baseline="0" dirty="0" smtClean="0"/>
              <a:t>Harness </a:t>
            </a:r>
            <a:r>
              <a:rPr lang="en-US" baseline="0" dirty="0" err="1" smtClean="0"/>
              <a:t>subcutures</a:t>
            </a:r>
            <a:r>
              <a:rPr lang="en-US" baseline="0" dirty="0" smtClean="0"/>
              <a:t>, build on differences to support</a:t>
            </a:r>
            <a:endParaRPr lang="en-US" dirty="0"/>
          </a:p>
        </p:txBody>
      </p:sp>
      <p:sp>
        <p:nvSpPr>
          <p:cNvPr id="4" name="Slide Number Placeholder 3"/>
          <p:cNvSpPr>
            <a:spLocks noGrp="1"/>
          </p:cNvSpPr>
          <p:nvPr>
            <p:ph type="sldNum" sz="quarter" idx="10"/>
          </p:nvPr>
        </p:nvSpPr>
        <p:spPr/>
        <p:txBody>
          <a:bodyPr/>
          <a:lstStyle/>
          <a:p>
            <a:fld id="{0A3D4FB4-E737-4172-A8BD-D83589003675}" type="slidenum">
              <a:rPr lang="en-US" smtClean="0"/>
              <a:t>14</a:t>
            </a:fld>
            <a:endParaRPr lang="en-US"/>
          </a:p>
        </p:txBody>
      </p:sp>
    </p:spTree>
    <p:extLst>
      <p:ext uri="{BB962C8B-B14F-4D97-AF65-F5344CB8AC3E}">
        <p14:creationId xmlns:p14="http://schemas.microsoft.com/office/powerpoint/2010/main" val="231528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Akron Canton/Cleveland/Youngstown worked for over a year on creating a formal culture</a:t>
            </a:r>
            <a:r>
              <a:rPr lang="en-US" baseline="0" dirty="0" smtClean="0"/>
              <a:t> built on commonly accepted service themes and standards. While the theme is a rallying cry, the standards are concrete decision making tools and a guide to all performance and activity in the job. </a:t>
            </a:r>
            <a:endParaRPr lang="en-US" dirty="0"/>
          </a:p>
        </p:txBody>
      </p:sp>
      <p:sp>
        <p:nvSpPr>
          <p:cNvPr id="4" name="Slide Number Placeholder 3"/>
          <p:cNvSpPr>
            <a:spLocks noGrp="1"/>
          </p:cNvSpPr>
          <p:nvPr>
            <p:ph type="sldNum" sz="quarter" idx="10"/>
          </p:nvPr>
        </p:nvSpPr>
        <p:spPr/>
        <p:txBody>
          <a:bodyPr/>
          <a:lstStyle/>
          <a:p>
            <a:fld id="{0A3D4FB4-E737-4172-A8BD-D83589003675}" type="slidenum">
              <a:rPr lang="en-US" smtClean="0"/>
              <a:t>15</a:t>
            </a:fld>
            <a:endParaRPr lang="en-US"/>
          </a:p>
        </p:txBody>
      </p:sp>
    </p:spTree>
    <p:extLst>
      <p:ext uri="{BB962C8B-B14F-4D97-AF65-F5344CB8AC3E}">
        <p14:creationId xmlns:p14="http://schemas.microsoft.com/office/powerpoint/2010/main" val="3173147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98705B-9F1B-473A-9E69-1798BF8C282E}" type="datetime1">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AA87913-B2E2-4B23-974C-A67245A28854}" type="slidenum">
              <a:rPr lang="en-US" smtClean="0"/>
              <a:t>‹#›</a:t>
            </a:fld>
            <a:endParaRPr lang="en-US"/>
          </a:p>
        </p:txBody>
      </p:sp>
      <p:pic>
        <p:nvPicPr>
          <p:cNvPr id="1026" name="Picture 2" descr="\\aaoafileprint\Sys\common\Graphics\DirectionHome_stacked_4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53000" y="5638800"/>
            <a:ext cx="3541713" cy="109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BFADA4-C0C9-4D2D-90AE-D6ADC57618AF}" type="datetime1">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7913-B2E2-4B23-974C-A67245A288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5E016-FA2A-4E47-932D-6AEACC9A8DE9}" type="datetime1">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7913-B2E2-4B23-974C-A67245A2885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20"/>
            <a:ext cx="7772400" cy="4571999"/>
          </a:xfrm>
        </p:spPr>
        <p:txBody>
          <a:bodyPr anchor="ctr">
            <a:noAutofit/>
          </a:bodyPr>
          <a:lstStyle>
            <a:lvl1pPr>
              <a:lnSpc>
                <a:spcPct val="100000"/>
              </a:lnSpc>
              <a:defRPr sz="6600" spc="-6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90" baseline="0">
                <a:solidFill>
                  <a:schemeClr val="tx2"/>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98705B-9F1B-473A-9E69-1798BF8C282E}" type="datetime1">
              <a:rPr lang="en-US" smtClean="0">
                <a:solidFill>
                  <a:srgbClr val="005C8A"/>
                </a:solidFill>
              </a:rPr>
              <a:pPr/>
              <a:t>9/7/2018</a:t>
            </a:fld>
            <a:endParaRPr lang="en-US">
              <a:solidFill>
                <a:srgbClr val="005C8A"/>
              </a:solidFill>
            </a:endParaRPr>
          </a:p>
        </p:txBody>
      </p:sp>
      <p:sp>
        <p:nvSpPr>
          <p:cNvPr id="5" name="Footer Placeholder 4"/>
          <p:cNvSpPr>
            <a:spLocks noGrp="1"/>
          </p:cNvSpPr>
          <p:nvPr>
            <p:ph type="ftr" sz="quarter" idx="11"/>
          </p:nvPr>
        </p:nvSpPr>
        <p:spPr/>
        <p:txBody>
          <a:bodyPr/>
          <a:lstStyle/>
          <a:p>
            <a:endParaRPr lang="en-US">
              <a:solidFill>
                <a:srgbClr val="005C8A"/>
              </a:solidFill>
            </a:endParaRPr>
          </a:p>
        </p:txBody>
      </p:sp>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AA87913-B2E2-4B23-974C-A67245A28854}" type="slidenum">
              <a:rPr lang="en-US" smtClean="0">
                <a:solidFill>
                  <a:srgbClr val="005C8A"/>
                </a:solidFill>
              </a:rPr>
              <a:pPr/>
              <a:t>‹#›</a:t>
            </a:fld>
            <a:endParaRPr lang="en-US">
              <a:solidFill>
                <a:srgbClr val="005C8A"/>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5662731"/>
            <a:ext cx="3555556" cy="1142857"/>
          </a:xfrm>
          <a:prstGeom prst="rect">
            <a:avLst/>
          </a:prstGeom>
        </p:spPr>
      </p:pic>
    </p:spTree>
    <p:extLst>
      <p:ext uri="{BB962C8B-B14F-4D97-AF65-F5344CB8AC3E}">
        <p14:creationId xmlns:p14="http://schemas.microsoft.com/office/powerpoint/2010/main" val="1341425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9F2E7-4143-4CD8-A08A-1B2A83291C22}" type="datetime1">
              <a:rPr lang="en-US" smtClean="0">
                <a:solidFill>
                  <a:srgbClr val="005C8A"/>
                </a:solidFill>
              </a:rPr>
              <a:pPr/>
              <a:t>9/7/2018</a:t>
            </a:fld>
            <a:endParaRPr lang="en-US">
              <a:solidFill>
                <a:srgbClr val="005C8A"/>
              </a:solidFill>
            </a:endParaRPr>
          </a:p>
        </p:txBody>
      </p:sp>
      <p:sp>
        <p:nvSpPr>
          <p:cNvPr id="5" name="Footer Placeholder 4"/>
          <p:cNvSpPr>
            <a:spLocks noGrp="1"/>
          </p:cNvSpPr>
          <p:nvPr>
            <p:ph type="ftr" sz="quarter" idx="11"/>
          </p:nvPr>
        </p:nvSpPr>
        <p:spPr/>
        <p:txBody>
          <a:bodyPr/>
          <a:lstStyle/>
          <a:p>
            <a:endParaRPr lang="en-US">
              <a:solidFill>
                <a:srgbClr val="005C8A"/>
              </a:solidFill>
            </a:endParaRPr>
          </a:p>
        </p:txBody>
      </p:sp>
      <p:sp>
        <p:nvSpPr>
          <p:cNvPr id="6" name="Slide Number Placeholder 5"/>
          <p:cNvSpPr>
            <a:spLocks noGrp="1"/>
          </p:cNvSpPr>
          <p:nvPr>
            <p:ph type="sldNum" sz="quarter" idx="12"/>
          </p:nvPr>
        </p:nvSpPr>
        <p:spPr/>
        <p:txBody>
          <a:bodyPr/>
          <a:lstStyle/>
          <a:p>
            <a:fld id="{DAA87913-B2E2-4B23-974C-A67245A28854}" type="slidenum">
              <a:rPr lang="en-US" smtClean="0">
                <a:solidFill>
                  <a:srgbClr val="6292B2"/>
                </a:solidFill>
              </a:rPr>
              <a:pPr/>
              <a:t>‹#›</a:t>
            </a:fld>
            <a:endParaRPr lang="en-US">
              <a:solidFill>
                <a:srgbClr val="6292B2"/>
              </a:solidFill>
            </a:endParaRPr>
          </a:p>
        </p:txBody>
      </p:sp>
    </p:spTree>
    <p:extLst>
      <p:ext uri="{BB962C8B-B14F-4D97-AF65-F5344CB8AC3E}">
        <p14:creationId xmlns:p14="http://schemas.microsoft.com/office/powerpoint/2010/main" val="2823815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8"/>
            <a:ext cx="7772400" cy="4321175"/>
          </a:xfrm>
        </p:spPr>
        <p:txBody>
          <a:bodyPr anchor="ctr">
            <a:noAutofit/>
          </a:bodyPr>
          <a:lstStyle>
            <a:lvl1pPr algn="l">
              <a:lnSpc>
                <a:spcPct val="100000"/>
              </a:lnSpc>
              <a:defRPr sz="6600" b="0" cap="all" spc="-6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1500" b="0" cap="all" spc="9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E683DA6-2978-456F-A066-20A33181485C}" type="datetime1">
              <a:rPr lang="en-US" smtClean="0">
                <a:solidFill>
                  <a:srgbClr val="005C8A"/>
                </a:solidFill>
              </a:rPr>
              <a:pPr/>
              <a:t>9/7/2018</a:t>
            </a:fld>
            <a:endParaRPr lang="en-US">
              <a:solidFill>
                <a:srgbClr val="005C8A"/>
              </a:solidFill>
            </a:endParaRPr>
          </a:p>
        </p:txBody>
      </p:sp>
      <p:sp>
        <p:nvSpPr>
          <p:cNvPr id="8" name="Slide Number Placeholder 7"/>
          <p:cNvSpPr>
            <a:spLocks noGrp="1"/>
          </p:cNvSpPr>
          <p:nvPr>
            <p:ph type="sldNum" sz="quarter" idx="11"/>
          </p:nvPr>
        </p:nvSpPr>
        <p:spPr/>
        <p:txBody>
          <a:bodyPr/>
          <a:lstStyle/>
          <a:p>
            <a:fld id="{DAA87913-B2E2-4B23-974C-A67245A28854}" type="slidenum">
              <a:rPr lang="en-US" smtClean="0">
                <a:solidFill>
                  <a:srgbClr val="6292B2"/>
                </a:solidFill>
              </a:rPr>
              <a:pPr/>
              <a:t>‹#›</a:t>
            </a:fld>
            <a:endParaRPr lang="en-US">
              <a:solidFill>
                <a:srgbClr val="6292B2"/>
              </a:solidFill>
            </a:endParaRPr>
          </a:p>
        </p:txBody>
      </p:sp>
      <p:sp>
        <p:nvSpPr>
          <p:cNvPr id="9" name="Footer Placeholder 8"/>
          <p:cNvSpPr>
            <a:spLocks noGrp="1"/>
          </p:cNvSpPr>
          <p:nvPr>
            <p:ph type="ftr" sz="quarter" idx="12"/>
          </p:nvPr>
        </p:nvSpPr>
        <p:spPr/>
        <p:txBody>
          <a:bodyPr/>
          <a:lstStyle/>
          <a:p>
            <a:endParaRPr lang="en-US">
              <a:solidFill>
                <a:srgbClr val="005C8A"/>
              </a:solidFill>
            </a:endParaRPr>
          </a:p>
        </p:txBody>
      </p:sp>
    </p:spTree>
    <p:extLst>
      <p:ext uri="{BB962C8B-B14F-4D97-AF65-F5344CB8AC3E}">
        <p14:creationId xmlns:p14="http://schemas.microsoft.com/office/powerpoint/2010/main" val="2466875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47388B-2362-4EDD-8932-A6EDBFE80A80}" type="datetime1">
              <a:rPr lang="en-US" smtClean="0">
                <a:solidFill>
                  <a:srgbClr val="005C8A"/>
                </a:solidFill>
              </a:rPr>
              <a:pPr/>
              <a:t>9/7/2018</a:t>
            </a:fld>
            <a:endParaRPr lang="en-US">
              <a:solidFill>
                <a:srgbClr val="005C8A"/>
              </a:solidFill>
            </a:endParaRPr>
          </a:p>
        </p:txBody>
      </p:sp>
      <p:sp>
        <p:nvSpPr>
          <p:cNvPr id="6" name="Footer Placeholder 5"/>
          <p:cNvSpPr>
            <a:spLocks noGrp="1"/>
          </p:cNvSpPr>
          <p:nvPr>
            <p:ph type="ftr" sz="quarter" idx="11"/>
          </p:nvPr>
        </p:nvSpPr>
        <p:spPr/>
        <p:txBody>
          <a:bodyPr/>
          <a:lstStyle/>
          <a:p>
            <a:endParaRPr lang="en-US">
              <a:solidFill>
                <a:srgbClr val="005C8A"/>
              </a:solidFill>
            </a:endParaRPr>
          </a:p>
        </p:txBody>
      </p:sp>
      <p:sp>
        <p:nvSpPr>
          <p:cNvPr id="7" name="Slide Number Placeholder 6"/>
          <p:cNvSpPr>
            <a:spLocks noGrp="1"/>
          </p:cNvSpPr>
          <p:nvPr>
            <p:ph type="sldNum" sz="quarter" idx="12"/>
          </p:nvPr>
        </p:nvSpPr>
        <p:spPr/>
        <p:txBody>
          <a:bodyPr/>
          <a:lstStyle/>
          <a:p>
            <a:fld id="{DAA87913-B2E2-4B23-974C-A67245A28854}" type="slidenum">
              <a:rPr lang="en-US" smtClean="0">
                <a:solidFill>
                  <a:srgbClr val="6292B2"/>
                </a:solidFill>
              </a:rPr>
              <a:pPr/>
              <a:t>‹#›</a:t>
            </a:fld>
            <a:endParaRPr lang="en-US">
              <a:solidFill>
                <a:srgbClr val="6292B2"/>
              </a:solidFill>
            </a:endParaRPr>
          </a:p>
        </p:txBody>
      </p:sp>
    </p:spTree>
    <p:extLst>
      <p:ext uri="{BB962C8B-B14F-4D97-AF65-F5344CB8AC3E}">
        <p14:creationId xmlns:p14="http://schemas.microsoft.com/office/powerpoint/2010/main" val="3825603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350" b="0" cap="all" spc="75"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350" b="0" kern="1200" cap="all" spc="75" baseline="0" dirty="0" smtClean="0">
                <a:solidFill>
                  <a:schemeClr val="tx1"/>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D66762-34C6-4347-B4B4-2D0BC25DE7B3}" type="datetime1">
              <a:rPr lang="en-US" smtClean="0">
                <a:solidFill>
                  <a:srgbClr val="005C8A"/>
                </a:solidFill>
              </a:rPr>
              <a:pPr/>
              <a:t>9/7/2018</a:t>
            </a:fld>
            <a:endParaRPr lang="en-US">
              <a:solidFill>
                <a:srgbClr val="005C8A"/>
              </a:solidFill>
            </a:endParaRPr>
          </a:p>
        </p:txBody>
      </p:sp>
      <p:sp>
        <p:nvSpPr>
          <p:cNvPr id="8" name="Footer Placeholder 7"/>
          <p:cNvSpPr>
            <a:spLocks noGrp="1"/>
          </p:cNvSpPr>
          <p:nvPr>
            <p:ph type="ftr" sz="quarter" idx="11"/>
          </p:nvPr>
        </p:nvSpPr>
        <p:spPr/>
        <p:txBody>
          <a:bodyPr/>
          <a:lstStyle/>
          <a:p>
            <a:endParaRPr lang="en-US">
              <a:solidFill>
                <a:srgbClr val="005C8A"/>
              </a:solidFill>
            </a:endParaRPr>
          </a:p>
        </p:txBody>
      </p:sp>
      <p:sp>
        <p:nvSpPr>
          <p:cNvPr id="9" name="Slide Number Placeholder 8"/>
          <p:cNvSpPr>
            <a:spLocks noGrp="1"/>
          </p:cNvSpPr>
          <p:nvPr>
            <p:ph type="sldNum" sz="quarter" idx="12"/>
          </p:nvPr>
        </p:nvSpPr>
        <p:spPr/>
        <p:txBody>
          <a:bodyPr/>
          <a:lstStyle/>
          <a:p>
            <a:fld id="{DAA87913-B2E2-4B23-974C-A67245A28854}" type="slidenum">
              <a:rPr lang="en-US" smtClean="0">
                <a:solidFill>
                  <a:srgbClr val="6292B2"/>
                </a:solidFill>
              </a:rPr>
              <a:pPr/>
              <a:t>‹#›</a:t>
            </a:fld>
            <a:endParaRPr lang="en-US">
              <a:solidFill>
                <a:srgbClr val="6292B2"/>
              </a:solidFill>
            </a:endParaRPr>
          </a:p>
        </p:txBody>
      </p:sp>
    </p:spTree>
    <p:extLst>
      <p:ext uri="{BB962C8B-B14F-4D97-AF65-F5344CB8AC3E}">
        <p14:creationId xmlns:p14="http://schemas.microsoft.com/office/powerpoint/2010/main" val="2395326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F9787-B4D1-4D27-8665-9583A6908586}" type="datetime1">
              <a:rPr lang="en-US" smtClean="0">
                <a:solidFill>
                  <a:srgbClr val="005C8A"/>
                </a:solidFill>
              </a:rPr>
              <a:pPr/>
              <a:t>9/7/2018</a:t>
            </a:fld>
            <a:endParaRPr lang="en-US">
              <a:solidFill>
                <a:srgbClr val="005C8A"/>
              </a:solidFill>
            </a:endParaRPr>
          </a:p>
        </p:txBody>
      </p:sp>
      <p:sp>
        <p:nvSpPr>
          <p:cNvPr id="4" name="Footer Placeholder 3"/>
          <p:cNvSpPr>
            <a:spLocks noGrp="1"/>
          </p:cNvSpPr>
          <p:nvPr>
            <p:ph type="ftr" sz="quarter" idx="11"/>
          </p:nvPr>
        </p:nvSpPr>
        <p:spPr/>
        <p:txBody>
          <a:bodyPr/>
          <a:lstStyle/>
          <a:p>
            <a:endParaRPr lang="en-US">
              <a:solidFill>
                <a:srgbClr val="005C8A"/>
              </a:solidFill>
            </a:endParaRPr>
          </a:p>
        </p:txBody>
      </p:sp>
      <p:sp>
        <p:nvSpPr>
          <p:cNvPr id="5" name="Slide Number Placeholder 4"/>
          <p:cNvSpPr>
            <a:spLocks noGrp="1"/>
          </p:cNvSpPr>
          <p:nvPr>
            <p:ph type="sldNum" sz="quarter" idx="12"/>
          </p:nvPr>
        </p:nvSpPr>
        <p:spPr/>
        <p:txBody>
          <a:bodyPr/>
          <a:lstStyle/>
          <a:p>
            <a:fld id="{DAA87913-B2E2-4B23-974C-A67245A28854}" type="slidenum">
              <a:rPr lang="en-US" smtClean="0">
                <a:solidFill>
                  <a:srgbClr val="6292B2"/>
                </a:solidFill>
              </a:rPr>
              <a:pPr/>
              <a:t>‹#›</a:t>
            </a:fld>
            <a:endParaRPr lang="en-US">
              <a:solidFill>
                <a:srgbClr val="6292B2"/>
              </a:solidFill>
            </a:endParaRPr>
          </a:p>
        </p:txBody>
      </p:sp>
    </p:spTree>
    <p:extLst>
      <p:ext uri="{BB962C8B-B14F-4D97-AF65-F5344CB8AC3E}">
        <p14:creationId xmlns:p14="http://schemas.microsoft.com/office/powerpoint/2010/main" val="4120339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9D8B1-866C-46B7-B68B-01AAF2EDCD82}" type="datetime1">
              <a:rPr lang="en-US" smtClean="0">
                <a:solidFill>
                  <a:srgbClr val="005C8A"/>
                </a:solidFill>
              </a:rPr>
              <a:pPr/>
              <a:t>9/7/2018</a:t>
            </a:fld>
            <a:endParaRPr lang="en-US">
              <a:solidFill>
                <a:srgbClr val="005C8A"/>
              </a:solidFill>
            </a:endParaRPr>
          </a:p>
        </p:txBody>
      </p:sp>
      <p:sp>
        <p:nvSpPr>
          <p:cNvPr id="3" name="Footer Placeholder 2"/>
          <p:cNvSpPr>
            <a:spLocks noGrp="1"/>
          </p:cNvSpPr>
          <p:nvPr>
            <p:ph type="ftr" sz="quarter" idx="11"/>
          </p:nvPr>
        </p:nvSpPr>
        <p:spPr/>
        <p:txBody>
          <a:bodyPr/>
          <a:lstStyle/>
          <a:p>
            <a:endParaRPr lang="en-US">
              <a:solidFill>
                <a:srgbClr val="005C8A"/>
              </a:solidFill>
            </a:endParaRPr>
          </a:p>
        </p:txBody>
      </p:sp>
      <p:sp>
        <p:nvSpPr>
          <p:cNvPr id="4" name="Slide Number Placeholder 3"/>
          <p:cNvSpPr>
            <a:spLocks noGrp="1"/>
          </p:cNvSpPr>
          <p:nvPr>
            <p:ph type="sldNum" sz="quarter" idx="12"/>
          </p:nvPr>
        </p:nvSpPr>
        <p:spPr/>
        <p:txBody>
          <a:bodyPr/>
          <a:lstStyle/>
          <a:p>
            <a:fld id="{DAA87913-B2E2-4B23-974C-A67245A28854}" type="slidenum">
              <a:rPr lang="en-US" smtClean="0">
                <a:solidFill>
                  <a:srgbClr val="6292B2"/>
                </a:solidFill>
              </a:rPr>
              <a:pPr/>
              <a:t>‹#›</a:t>
            </a:fld>
            <a:endParaRPr lang="en-US">
              <a:solidFill>
                <a:srgbClr val="6292B2"/>
              </a:solidFill>
            </a:endParaRPr>
          </a:p>
        </p:txBody>
      </p:sp>
    </p:spTree>
    <p:extLst>
      <p:ext uri="{BB962C8B-B14F-4D97-AF65-F5344CB8AC3E}">
        <p14:creationId xmlns:p14="http://schemas.microsoft.com/office/powerpoint/2010/main" val="2700782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600200"/>
            <a:ext cx="3008313" cy="448056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CE12C-ED03-430F-96A2-2B0F4302B7C0}" type="datetime1">
              <a:rPr lang="en-US" smtClean="0">
                <a:solidFill>
                  <a:srgbClr val="005C8A"/>
                </a:solidFill>
              </a:rPr>
              <a:pPr/>
              <a:t>9/7/2018</a:t>
            </a:fld>
            <a:endParaRPr lang="en-US">
              <a:solidFill>
                <a:srgbClr val="005C8A"/>
              </a:solidFill>
            </a:endParaRPr>
          </a:p>
        </p:txBody>
      </p:sp>
      <p:sp>
        <p:nvSpPr>
          <p:cNvPr id="6" name="Footer Placeholder 5"/>
          <p:cNvSpPr>
            <a:spLocks noGrp="1"/>
          </p:cNvSpPr>
          <p:nvPr>
            <p:ph type="ftr" sz="quarter" idx="11"/>
          </p:nvPr>
        </p:nvSpPr>
        <p:spPr/>
        <p:txBody>
          <a:bodyPr/>
          <a:lstStyle/>
          <a:p>
            <a:endParaRPr lang="en-US">
              <a:solidFill>
                <a:srgbClr val="005C8A"/>
              </a:solidFill>
            </a:endParaRPr>
          </a:p>
        </p:txBody>
      </p:sp>
      <p:sp>
        <p:nvSpPr>
          <p:cNvPr id="7" name="Slide Number Placeholder 6"/>
          <p:cNvSpPr>
            <a:spLocks noGrp="1"/>
          </p:cNvSpPr>
          <p:nvPr>
            <p:ph type="sldNum" sz="quarter" idx="12"/>
          </p:nvPr>
        </p:nvSpPr>
        <p:spPr/>
        <p:txBody>
          <a:bodyPr/>
          <a:lstStyle/>
          <a:p>
            <a:fld id="{DAA87913-B2E2-4B23-974C-A67245A28854}" type="slidenum">
              <a:rPr lang="en-US" smtClean="0">
                <a:solidFill>
                  <a:srgbClr val="6292B2"/>
                </a:solidFill>
              </a:rPr>
              <a:pPr/>
              <a:t>‹#›</a:t>
            </a:fld>
            <a:endParaRPr lang="en-US">
              <a:solidFill>
                <a:srgbClr val="6292B2"/>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90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9F2E7-4143-4CD8-A08A-1B2A83291C22}" type="datetime1">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7913-B2E2-4B23-974C-A67245A2885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A7E93-2951-4222-8492-8C0210DA4331}" type="datetime1">
              <a:rPr lang="en-US" smtClean="0">
                <a:solidFill>
                  <a:srgbClr val="005C8A"/>
                </a:solidFill>
              </a:rPr>
              <a:pPr/>
              <a:t>9/7/2018</a:t>
            </a:fld>
            <a:endParaRPr lang="en-US">
              <a:solidFill>
                <a:srgbClr val="005C8A"/>
              </a:solidFill>
            </a:endParaRPr>
          </a:p>
        </p:txBody>
      </p:sp>
      <p:sp>
        <p:nvSpPr>
          <p:cNvPr id="6" name="Footer Placeholder 5"/>
          <p:cNvSpPr>
            <a:spLocks noGrp="1"/>
          </p:cNvSpPr>
          <p:nvPr>
            <p:ph type="ftr" sz="quarter" idx="11"/>
          </p:nvPr>
        </p:nvSpPr>
        <p:spPr/>
        <p:txBody>
          <a:bodyPr/>
          <a:lstStyle/>
          <a:p>
            <a:endParaRPr lang="en-US">
              <a:solidFill>
                <a:srgbClr val="005C8A"/>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AA87913-B2E2-4B23-974C-A67245A28854}" type="slidenum">
              <a:rPr lang="en-US" smtClean="0">
                <a:solidFill>
                  <a:srgbClr val="005C8A"/>
                </a:solidFill>
              </a:rPr>
              <a:pPr/>
              <a:t>‹#›</a:t>
            </a:fld>
            <a:endParaRPr lang="en-US">
              <a:solidFill>
                <a:srgbClr val="005C8A"/>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2400"/>
            </a:lvl1pPr>
          </a:lstStyle>
          <a:p>
            <a:r>
              <a:rPr lang="en-US" smtClean="0"/>
              <a:t>Click to edit Master title style</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640563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BFADA4-C0C9-4D2D-90AE-D6ADC57618AF}" type="datetime1">
              <a:rPr lang="en-US" smtClean="0">
                <a:solidFill>
                  <a:srgbClr val="005C8A"/>
                </a:solidFill>
              </a:rPr>
              <a:pPr/>
              <a:t>9/7/2018</a:t>
            </a:fld>
            <a:endParaRPr lang="en-US">
              <a:solidFill>
                <a:srgbClr val="005C8A"/>
              </a:solidFill>
            </a:endParaRPr>
          </a:p>
        </p:txBody>
      </p:sp>
      <p:sp>
        <p:nvSpPr>
          <p:cNvPr id="5" name="Footer Placeholder 4"/>
          <p:cNvSpPr>
            <a:spLocks noGrp="1"/>
          </p:cNvSpPr>
          <p:nvPr>
            <p:ph type="ftr" sz="quarter" idx="11"/>
          </p:nvPr>
        </p:nvSpPr>
        <p:spPr/>
        <p:txBody>
          <a:bodyPr/>
          <a:lstStyle/>
          <a:p>
            <a:endParaRPr lang="en-US">
              <a:solidFill>
                <a:srgbClr val="005C8A"/>
              </a:solidFill>
            </a:endParaRPr>
          </a:p>
        </p:txBody>
      </p:sp>
      <p:sp>
        <p:nvSpPr>
          <p:cNvPr id="6" name="Slide Number Placeholder 5"/>
          <p:cNvSpPr>
            <a:spLocks noGrp="1"/>
          </p:cNvSpPr>
          <p:nvPr>
            <p:ph type="sldNum" sz="quarter" idx="12"/>
          </p:nvPr>
        </p:nvSpPr>
        <p:spPr/>
        <p:txBody>
          <a:bodyPr/>
          <a:lstStyle/>
          <a:p>
            <a:fld id="{DAA87913-B2E2-4B23-974C-A67245A28854}" type="slidenum">
              <a:rPr lang="en-US" smtClean="0">
                <a:solidFill>
                  <a:srgbClr val="6292B2"/>
                </a:solidFill>
              </a:rPr>
              <a:pPr/>
              <a:t>‹#›</a:t>
            </a:fld>
            <a:endParaRPr lang="en-US">
              <a:solidFill>
                <a:srgbClr val="6292B2"/>
              </a:solidFill>
            </a:endParaRPr>
          </a:p>
        </p:txBody>
      </p:sp>
    </p:spTree>
    <p:extLst>
      <p:ext uri="{BB962C8B-B14F-4D97-AF65-F5344CB8AC3E}">
        <p14:creationId xmlns:p14="http://schemas.microsoft.com/office/powerpoint/2010/main" val="798853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5E016-FA2A-4E47-932D-6AEACC9A8DE9}" type="datetime1">
              <a:rPr lang="en-US" smtClean="0">
                <a:solidFill>
                  <a:srgbClr val="005C8A"/>
                </a:solidFill>
              </a:rPr>
              <a:pPr/>
              <a:t>9/7/2018</a:t>
            </a:fld>
            <a:endParaRPr lang="en-US">
              <a:solidFill>
                <a:srgbClr val="005C8A"/>
              </a:solidFill>
            </a:endParaRPr>
          </a:p>
        </p:txBody>
      </p:sp>
      <p:sp>
        <p:nvSpPr>
          <p:cNvPr id="5" name="Footer Placeholder 4"/>
          <p:cNvSpPr>
            <a:spLocks noGrp="1"/>
          </p:cNvSpPr>
          <p:nvPr>
            <p:ph type="ftr" sz="quarter" idx="11"/>
          </p:nvPr>
        </p:nvSpPr>
        <p:spPr/>
        <p:txBody>
          <a:bodyPr/>
          <a:lstStyle/>
          <a:p>
            <a:endParaRPr lang="en-US">
              <a:solidFill>
                <a:srgbClr val="005C8A"/>
              </a:solidFill>
            </a:endParaRPr>
          </a:p>
        </p:txBody>
      </p:sp>
      <p:sp>
        <p:nvSpPr>
          <p:cNvPr id="6" name="Slide Number Placeholder 5"/>
          <p:cNvSpPr>
            <a:spLocks noGrp="1"/>
          </p:cNvSpPr>
          <p:nvPr>
            <p:ph type="sldNum" sz="quarter" idx="12"/>
          </p:nvPr>
        </p:nvSpPr>
        <p:spPr/>
        <p:txBody>
          <a:bodyPr/>
          <a:lstStyle/>
          <a:p>
            <a:fld id="{DAA87913-B2E2-4B23-974C-A67245A28854}" type="slidenum">
              <a:rPr lang="en-US" smtClean="0">
                <a:solidFill>
                  <a:srgbClr val="6292B2"/>
                </a:solidFill>
              </a:rPr>
              <a:pPr/>
              <a:t>‹#›</a:t>
            </a:fld>
            <a:endParaRPr lang="en-US">
              <a:solidFill>
                <a:srgbClr val="6292B2"/>
              </a:solidFill>
            </a:endParaRPr>
          </a:p>
        </p:txBody>
      </p:sp>
    </p:spTree>
    <p:extLst>
      <p:ext uri="{BB962C8B-B14F-4D97-AF65-F5344CB8AC3E}">
        <p14:creationId xmlns:p14="http://schemas.microsoft.com/office/powerpoint/2010/main" val="1147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E683DA6-2978-456F-A066-20A33181485C}" type="datetime1">
              <a:rPr lang="en-US" smtClean="0"/>
              <a:t>9/7/2018</a:t>
            </a:fld>
            <a:endParaRPr lang="en-US"/>
          </a:p>
        </p:txBody>
      </p:sp>
      <p:sp>
        <p:nvSpPr>
          <p:cNvPr id="8" name="Slide Number Placeholder 7"/>
          <p:cNvSpPr>
            <a:spLocks noGrp="1"/>
          </p:cNvSpPr>
          <p:nvPr>
            <p:ph type="sldNum" sz="quarter" idx="11"/>
          </p:nvPr>
        </p:nvSpPr>
        <p:spPr/>
        <p:txBody>
          <a:bodyPr/>
          <a:lstStyle/>
          <a:p>
            <a:fld id="{DAA87913-B2E2-4B23-974C-A67245A2885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47388B-2362-4EDD-8932-A6EDBFE80A80}" type="datetime1">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7913-B2E2-4B23-974C-A67245A288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D66762-34C6-4347-B4B4-2D0BC25DE7B3}" type="datetime1">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87913-B2E2-4B23-974C-A67245A288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F9787-B4D1-4D27-8665-9583A6908586}" type="datetime1">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87913-B2E2-4B23-974C-A67245A288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9D8B1-866C-46B7-B68B-01AAF2EDCD82}" type="datetime1">
              <a:rPr lang="en-US" smtClean="0"/>
              <a:t>9/7/2018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87913-B2E2-4B23-974C-A67245A288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CE12C-ED03-430F-96A2-2B0F4302B7C0}" type="datetime1">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7913-B2E2-4B23-974C-A67245A2885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A7E93-2951-4222-8492-8C0210DA4331}" type="datetime1">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AA87913-B2E2-4B23-974C-A67245A28854}"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4338556-EF27-4BF2-AEE1-A39B73C71CB0}" type="datetime1">
              <a:rPr lang="en-US" smtClean="0"/>
              <a:t>9/7/2018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4114800" y="6440488"/>
            <a:ext cx="856298" cy="365125"/>
          </a:xfrm>
          <a:prstGeom prst="rect">
            <a:avLst/>
          </a:prstGeom>
        </p:spPr>
        <p:txBody>
          <a:bodyPr vert="horz" lIns="91440" tIns="45720" rIns="91440" bIns="45720" rtlCol="0" anchor="ctr"/>
          <a:lstStyle>
            <a:lvl1pPr algn="l">
              <a:defRPr sz="2400" b="1">
                <a:solidFill>
                  <a:schemeClr val="tx2"/>
                </a:solidFill>
              </a:defRPr>
            </a:lvl1pPr>
          </a:lstStyle>
          <a:p>
            <a:fld id="{DAA87913-B2E2-4B23-974C-A67245A28854}"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72200" y="5861667"/>
            <a:ext cx="2713608" cy="1033881"/>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2"/>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750">
                <a:solidFill>
                  <a:schemeClr val="tx1"/>
                </a:solidFill>
              </a:defRPr>
            </a:lvl1pPr>
          </a:lstStyle>
          <a:p>
            <a:fld id="{B4338556-EF27-4BF2-AEE1-A39B73C71CB0}" type="datetime1">
              <a:rPr lang="en-US" smtClean="0">
                <a:solidFill>
                  <a:srgbClr val="005C8A"/>
                </a:solidFill>
              </a:rPr>
              <a:pPr/>
              <a:t>9/7/2018</a:t>
            </a:fld>
            <a:endParaRPr lang="en-US">
              <a:solidFill>
                <a:srgbClr val="005C8A"/>
              </a:solidFill>
            </a:endParaRPr>
          </a:p>
        </p:txBody>
      </p:sp>
      <p:sp>
        <p:nvSpPr>
          <p:cNvPr id="5" name="Footer Placeholder 4"/>
          <p:cNvSpPr>
            <a:spLocks noGrp="1"/>
          </p:cNvSpPr>
          <p:nvPr>
            <p:ph type="ftr" sz="quarter" idx="3"/>
          </p:nvPr>
        </p:nvSpPr>
        <p:spPr>
          <a:xfrm>
            <a:off x="457200" y="6492895"/>
            <a:ext cx="3429000" cy="283845"/>
          </a:xfrm>
          <a:prstGeom prst="rect">
            <a:avLst/>
          </a:prstGeom>
        </p:spPr>
        <p:txBody>
          <a:bodyPr vert="horz" lIns="91440" tIns="45720" rIns="91440" bIns="45720" rtlCol="0" anchor="t"/>
          <a:lstStyle>
            <a:lvl1pPr algn="l">
              <a:defRPr sz="750">
                <a:solidFill>
                  <a:schemeClr val="tx1"/>
                </a:solidFill>
              </a:defRPr>
            </a:lvl1pPr>
          </a:lstStyle>
          <a:p>
            <a:endParaRPr lang="en-US">
              <a:solidFill>
                <a:srgbClr val="005C8A"/>
              </a:solidFill>
            </a:endParaRPr>
          </a:p>
        </p:txBody>
      </p:sp>
      <p:sp>
        <p:nvSpPr>
          <p:cNvPr id="6" name="Slide Number Placeholder 5"/>
          <p:cNvSpPr>
            <a:spLocks noGrp="1"/>
          </p:cNvSpPr>
          <p:nvPr>
            <p:ph type="sldNum" sz="quarter" idx="4"/>
          </p:nvPr>
        </p:nvSpPr>
        <p:spPr>
          <a:xfrm>
            <a:off x="4114801" y="6440508"/>
            <a:ext cx="856298" cy="365125"/>
          </a:xfrm>
          <a:prstGeom prst="rect">
            <a:avLst/>
          </a:prstGeom>
        </p:spPr>
        <p:txBody>
          <a:bodyPr vert="horz" lIns="91440" tIns="45720" rIns="91440" bIns="45720" rtlCol="0" anchor="ctr"/>
          <a:lstStyle>
            <a:lvl1pPr algn="l">
              <a:defRPr sz="1800" b="1">
                <a:solidFill>
                  <a:schemeClr val="tx2"/>
                </a:solidFill>
              </a:defRPr>
            </a:lvl1pPr>
          </a:lstStyle>
          <a:p>
            <a:fld id="{DAA87913-B2E2-4B23-974C-A67245A28854}" type="slidenum">
              <a:rPr lang="en-US" smtClean="0">
                <a:solidFill>
                  <a:srgbClr val="6292B2"/>
                </a:solidFill>
              </a:rPr>
              <a:pPr/>
              <a:t>‹#›</a:t>
            </a:fld>
            <a:endParaRPr lang="en-US">
              <a:solidFill>
                <a:srgbClr val="6292B2"/>
              </a:solidFill>
            </a:endParaRPr>
          </a:p>
        </p:txBody>
      </p:sp>
      <p:sp>
        <p:nvSpPr>
          <p:cNvPr id="7" name="Rectangle 6"/>
          <p:cNvSpPr/>
          <p:nvPr/>
        </p:nvSpPr>
        <p:spPr>
          <a:xfrm>
            <a:off x="9001125"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Rectangle 7"/>
          <p:cNvSpPr/>
          <p:nvPr/>
        </p:nvSpPr>
        <p:spPr>
          <a:xfrm>
            <a:off x="9001125"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0" y="5638121"/>
            <a:ext cx="3555556" cy="1142857"/>
          </a:xfrm>
          <a:prstGeom prst="rect">
            <a:avLst/>
          </a:prstGeom>
        </p:spPr>
      </p:pic>
    </p:spTree>
    <p:extLst>
      <p:ext uri="{BB962C8B-B14F-4D97-AF65-F5344CB8AC3E}">
        <p14:creationId xmlns:p14="http://schemas.microsoft.com/office/powerpoint/2010/main" val="3912082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spcBef>
          <a:spcPct val="0"/>
        </a:spcBef>
        <a:buNone/>
        <a:defRPr sz="2700" kern="1200" cap="all" spc="-45" baseline="0">
          <a:solidFill>
            <a:schemeClr val="tx2"/>
          </a:solidFill>
          <a:latin typeface="+mj-lt"/>
          <a:ea typeface="+mj-ea"/>
          <a:cs typeface="+mj-cs"/>
        </a:defRPr>
      </a:lvl1pPr>
    </p:titleStyle>
    <p:bodyStyle>
      <a:lvl1pPr marL="0" indent="0" algn="l" defTabSz="685800" rtl="0" eaLnBrk="1" latinLnBrk="0" hangingPunct="1">
        <a:spcBef>
          <a:spcPct val="20000"/>
        </a:spcBef>
        <a:spcAft>
          <a:spcPts val="450"/>
        </a:spcAft>
        <a:buFont typeface="Arial" pitchFamily="34" charset="0"/>
        <a:buNone/>
        <a:defRPr sz="1500" b="1" kern="1200">
          <a:solidFill>
            <a:schemeClr val="tx1"/>
          </a:solidFill>
          <a:latin typeface="+mn-lt"/>
          <a:ea typeface="+mn-ea"/>
          <a:cs typeface="+mn-cs"/>
        </a:defRPr>
      </a:lvl1pPr>
      <a:lvl2pPr marL="342900" indent="-137160" algn="l" defTabSz="685800" rtl="0" eaLnBrk="1" latinLnBrk="0" hangingPunct="1">
        <a:spcBef>
          <a:spcPct val="20000"/>
        </a:spcBef>
        <a:buClr>
          <a:schemeClr val="tx2"/>
        </a:buClr>
        <a:buFont typeface="Arial" pitchFamily="34" charset="0"/>
        <a:buChar char="•"/>
        <a:defRPr sz="1500" kern="1200">
          <a:solidFill>
            <a:schemeClr val="tx1"/>
          </a:solidFill>
          <a:latin typeface="+mn-lt"/>
          <a:ea typeface="+mn-ea"/>
          <a:cs typeface="+mn-cs"/>
        </a:defRPr>
      </a:lvl2pPr>
      <a:lvl3pPr marL="857250" indent="-171450" algn="l" defTabSz="685800" rtl="0" eaLnBrk="1" latinLnBrk="0" hangingPunct="1">
        <a:spcBef>
          <a:spcPct val="20000"/>
        </a:spcBef>
        <a:buClr>
          <a:schemeClr val="tx2"/>
        </a:buClr>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Clr>
          <a:schemeClr val="tx2"/>
        </a:buClr>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Clr>
          <a:schemeClr val="tx2"/>
        </a:buClr>
        <a:buFont typeface="Arial" pitchFamily="34" charset="0"/>
        <a:buChar char="•"/>
        <a:defRPr sz="1350" kern="1200" baseline="0">
          <a:solidFill>
            <a:schemeClr val="tx1"/>
          </a:solidFill>
          <a:latin typeface="+mn-lt"/>
          <a:ea typeface="+mn-ea"/>
          <a:cs typeface="+mn-cs"/>
        </a:defRPr>
      </a:lvl5pPr>
      <a:lvl6pPr marL="18859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4038600"/>
          </a:xfrm>
        </p:spPr>
        <p:txBody>
          <a:bodyPr/>
          <a:lstStyle/>
          <a:p>
            <a:r>
              <a:rPr lang="en-US" sz="3200" dirty="0"/>
              <a:t>Business Strategy, Quality Improvement and Innovation—a State and AAA Perspective</a:t>
            </a:r>
            <a:br>
              <a:rPr lang="en-US" sz="3200" dirty="0"/>
            </a:br>
            <a:r>
              <a:rPr lang="en-US" sz="3200" dirty="0"/>
              <a:t>Business Development: Strategies to Strengthen Systems and Staff Skills</a:t>
            </a:r>
          </a:p>
        </p:txBody>
      </p:sp>
      <p:sp>
        <p:nvSpPr>
          <p:cNvPr id="3" name="Subtitle 2"/>
          <p:cNvSpPr>
            <a:spLocks noGrp="1"/>
          </p:cNvSpPr>
          <p:nvPr>
            <p:ph type="subTitle" idx="1"/>
          </p:nvPr>
        </p:nvSpPr>
        <p:spPr>
          <a:xfrm>
            <a:off x="457200" y="4800600"/>
            <a:ext cx="8305800" cy="914400"/>
          </a:xfrm>
        </p:spPr>
        <p:txBody>
          <a:bodyPr>
            <a:normAutofit/>
          </a:bodyPr>
          <a:lstStyle/>
          <a:p>
            <a:r>
              <a:rPr lang="en-US" dirty="0" smtClean="0"/>
              <a:t>Abigail Morgan, VP-Planning &amp; QI</a:t>
            </a:r>
          </a:p>
          <a:p>
            <a:r>
              <a:rPr lang="en-US" dirty="0" smtClean="0"/>
              <a:t>Matthew l. Reed, Senior Vice President </a:t>
            </a:r>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1</a:t>
            </a:fld>
            <a:endParaRPr lang="en-US"/>
          </a:p>
        </p:txBody>
      </p:sp>
    </p:spTree>
    <p:extLst>
      <p:ext uri="{BB962C8B-B14F-4D97-AF65-F5344CB8AC3E}">
        <p14:creationId xmlns:p14="http://schemas.microsoft.com/office/powerpoint/2010/main" val="79679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AA87913-B2E2-4B23-974C-A67245A28854}" type="slidenum">
              <a:rPr lang="en-US" smtClean="0">
                <a:solidFill>
                  <a:srgbClr val="6292B2"/>
                </a:solidFill>
              </a:rPr>
              <a:pPr/>
              <a:t>10</a:t>
            </a:fld>
            <a:endParaRPr lang="en-US">
              <a:solidFill>
                <a:srgbClr val="6292B2"/>
              </a:solidFill>
            </a:endParaRPr>
          </a:p>
        </p:txBody>
      </p:sp>
      <p:grpSp>
        <p:nvGrpSpPr>
          <p:cNvPr id="33" name="Group 32" descr="image of Direction Home strategic plan including their mission, vision, goals, strategic imperatives, and positions by cornerstone" title="image of strategic plan"/>
          <p:cNvGrpSpPr/>
          <p:nvPr/>
        </p:nvGrpSpPr>
        <p:grpSpPr>
          <a:xfrm>
            <a:off x="0" y="76199"/>
            <a:ext cx="8954219" cy="6729433"/>
            <a:chOff x="0" y="76199"/>
            <a:chExt cx="8954219" cy="6729433"/>
          </a:xfrm>
        </p:grpSpPr>
        <p:sp>
          <p:nvSpPr>
            <p:cNvPr id="10" name="Rectangle 9"/>
            <p:cNvSpPr/>
            <p:nvPr/>
          </p:nvSpPr>
          <p:spPr>
            <a:xfrm>
              <a:off x="0" y="76199"/>
              <a:ext cx="8954219" cy="6729433"/>
            </a:xfrm>
            <a:prstGeom prst="rect">
              <a:avLst/>
            </a:prstGeom>
            <a:solidFill>
              <a:schemeClr val="bg1"/>
            </a:solidFill>
          </p:spPr>
        </p:sp>
        <p:sp>
          <p:nvSpPr>
            <p:cNvPr id="11" name="Freeform 10"/>
            <p:cNvSpPr/>
            <p:nvPr/>
          </p:nvSpPr>
          <p:spPr>
            <a:xfrm>
              <a:off x="0" y="5854445"/>
              <a:ext cx="8954219" cy="947969"/>
            </a:xfrm>
            <a:custGeom>
              <a:avLst/>
              <a:gdLst>
                <a:gd name="connsiteX0" fmla="*/ 0 w 8954219"/>
                <a:gd name="connsiteY0" fmla="*/ 0 h 947969"/>
                <a:gd name="connsiteX1" fmla="*/ 8954219 w 8954219"/>
                <a:gd name="connsiteY1" fmla="*/ 0 h 947969"/>
                <a:gd name="connsiteX2" fmla="*/ 8954219 w 8954219"/>
                <a:gd name="connsiteY2" fmla="*/ 947969 h 947969"/>
                <a:gd name="connsiteX3" fmla="*/ 0 w 8954219"/>
                <a:gd name="connsiteY3" fmla="*/ 947969 h 947969"/>
                <a:gd name="connsiteX4" fmla="*/ 0 w 8954219"/>
                <a:gd name="connsiteY4" fmla="*/ 0 h 947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4219" h="947969">
                  <a:moveTo>
                    <a:pt x="0" y="0"/>
                  </a:moveTo>
                  <a:lnTo>
                    <a:pt x="8954219" y="0"/>
                  </a:lnTo>
                  <a:lnTo>
                    <a:pt x="8954219" y="947969"/>
                  </a:lnTo>
                  <a:lnTo>
                    <a:pt x="0" y="9479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564082" numCol="1" spcCol="1270" anchor="ctr" anchorCtr="0">
              <a:noAutofit/>
            </a:bodyPr>
            <a:lstStyle/>
            <a:p>
              <a:pPr lvl="0" algn="ctr" defTabSz="800100">
                <a:lnSpc>
                  <a:spcPct val="90000"/>
                </a:lnSpc>
                <a:spcBef>
                  <a:spcPct val="0"/>
                </a:spcBef>
                <a:spcAft>
                  <a:spcPct val="35000"/>
                </a:spcAft>
              </a:pPr>
              <a:r>
                <a:rPr lang="en-US" sz="1800" kern="1200" dirty="0" smtClean="0"/>
                <a:t>Positions by Cornerstone</a:t>
              </a:r>
              <a:endParaRPr lang="en-US" sz="1800" kern="1200" dirty="0"/>
            </a:p>
          </p:txBody>
        </p:sp>
        <p:sp>
          <p:nvSpPr>
            <p:cNvPr id="12" name="Freeform 11"/>
            <p:cNvSpPr/>
            <p:nvPr/>
          </p:nvSpPr>
          <p:spPr>
            <a:xfrm>
              <a:off x="0" y="6347389"/>
              <a:ext cx="2238554" cy="436065"/>
            </a:xfrm>
            <a:custGeom>
              <a:avLst/>
              <a:gdLst>
                <a:gd name="connsiteX0" fmla="*/ 0 w 2238554"/>
                <a:gd name="connsiteY0" fmla="*/ 0 h 436065"/>
                <a:gd name="connsiteX1" fmla="*/ 2238554 w 2238554"/>
                <a:gd name="connsiteY1" fmla="*/ 0 h 436065"/>
                <a:gd name="connsiteX2" fmla="*/ 2238554 w 2238554"/>
                <a:gd name="connsiteY2" fmla="*/ 436065 h 436065"/>
                <a:gd name="connsiteX3" fmla="*/ 0 w 2238554"/>
                <a:gd name="connsiteY3" fmla="*/ 436065 h 436065"/>
                <a:gd name="connsiteX4" fmla="*/ 0 w 2238554"/>
                <a:gd name="connsiteY4" fmla="*/ 0 h 43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554" h="436065">
                  <a:moveTo>
                    <a:pt x="0" y="0"/>
                  </a:moveTo>
                  <a:lnTo>
                    <a:pt x="2238554" y="0"/>
                  </a:lnTo>
                  <a:lnTo>
                    <a:pt x="2238554" y="436065"/>
                  </a:lnTo>
                  <a:lnTo>
                    <a:pt x="0" y="43606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Consumer</a:t>
              </a:r>
              <a:endParaRPr lang="en-US" sz="1000" kern="1200" dirty="0"/>
            </a:p>
          </p:txBody>
        </p:sp>
        <p:sp>
          <p:nvSpPr>
            <p:cNvPr id="13" name="Freeform 12"/>
            <p:cNvSpPr/>
            <p:nvPr/>
          </p:nvSpPr>
          <p:spPr>
            <a:xfrm>
              <a:off x="2238554" y="6347389"/>
              <a:ext cx="2238554" cy="436065"/>
            </a:xfrm>
            <a:custGeom>
              <a:avLst/>
              <a:gdLst>
                <a:gd name="connsiteX0" fmla="*/ 0 w 2238554"/>
                <a:gd name="connsiteY0" fmla="*/ 0 h 436065"/>
                <a:gd name="connsiteX1" fmla="*/ 2238554 w 2238554"/>
                <a:gd name="connsiteY1" fmla="*/ 0 h 436065"/>
                <a:gd name="connsiteX2" fmla="*/ 2238554 w 2238554"/>
                <a:gd name="connsiteY2" fmla="*/ 436065 h 436065"/>
                <a:gd name="connsiteX3" fmla="*/ 0 w 2238554"/>
                <a:gd name="connsiteY3" fmla="*/ 436065 h 436065"/>
                <a:gd name="connsiteX4" fmla="*/ 0 w 2238554"/>
                <a:gd name="connsiteY4" fmla="*/ 0 h 43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554" h="436065">
                  <a:moveTo>
                    <a:pt x="0" y="0"/>
                  </a:moveTo>
                  <a:lnTo>
                    <a:pt x="2238554" y="0"/>
                  </a:lnTo>
                  <a:lnTo>
                    <a:pt x="2238554" y="436065"/>
                  </a:lnTo>
                  <a:lnTo>
                    <a:pt x="0" y="43606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People</a:t>
              </a:r>
              <a:endParaRPr lang="en-US" sz="1000" kern="1200" dirty="0"/>
            </a:p>
          </p:txBody>
        </p:sp>
        <p:sp>
          <p:nvSpPr>
            <p:cNvPr id="14" name="Freeform 13"/>
            <p:cNvSpPr/>
            <p:nvPr/>
          </p:nvSpPr>
          <p:spPr>
            <a:xfrm>
              <a:off x="4477109" y="6347389"/>
              <a:ext cx="2238554" cy="436065"/>
            </a:xfrm>
            <a:custGeom>
              <a:avLst/>
              <a:gdLst>
                <a:gd name="connsiteX0" fmla="*/ 0 w 2238554"/>
                <a:gd name="connsiteY0" fmla="*/ 0 h 436065"/>
                <a:gd name="connsiteX1" fmla="*/ 2238554 w 2238554"/>
                <a:gd name="connsiteY1" fmla="*/ 0 h 436065"/>
                <a:gd name="connsiteX2" fmla="*/ 2238554 w 2238554"/>
                <a:gd name="connsiteY2" fmla="*/ 436065 h 436065"/>
                <a:gd name="connsiteX3" fmla="*/ 0 w 2238554"/>
                <a:gd name="connsiteY3" fmla="*/ 436065 h 436065"/>
                <a:gd name="connsiteX4" fmla="*/ 0 w 2238554"/>
                <a:gd name="connsiteY4" fmla="*/ 0 h 43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554" h="436065">
                  <a:moveTo>
                    <a:pt x="0" y="0"/>
                  </a:moveTo>
                  <a:lnTo>
                    <a:pt x="2238554" y="0"/>
                  </a:lnTo>
                  <a:lnTo>
                    <a:pt x="2238554" y="436065"/>
                  </a:lnTo>
                  <a:lnTo>
                    <a:pt x="0" y="43606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Quality</a:t>
              </a:r>
              <a:endParaRPr lang="en-US" sz="1000" kern="1200" dirty="0"/>
            </a:p>
          </p:txBody>
        </p:sp>
        <p:sp>
          <p:nvSpPr>
            <p:cNvPr id="15" name="Freeform 14"/>
            <p:cNvSpPr/>
            <p:nvPr/>
          </p:nvSpPr>
          <p:spPr>
            <a:xfrm>
              <a:off x="6715664" y="6347389"/>
              <a:ext cx="2238554" cy="436065"/>
            </a:xfrm>
            <a:custGeom>
              <a:avLst/>
              <a:gdLst>
                <a:gd name="connsiteX0" fmla="*/ 0 w 2238554"/>
                <a:gd name="connsiteY0" fmla="*/ 0 h 436065"/>
                <a:gd name="connsiteX1" fmla="*/ 2238554 w 2238554"/>
                <a:gd name="connsiteY1" fmla="*/ 0 h 436065"/>
                <a:gd name="connsiteX2" fmla="*/ 2238554 w 2238554"/>
                <a:gd name="connsiteY2" fmla="*/ 436065 h 436065"/>
                <a:gd name="connsiteX3" fmla="*/ 0 w 2238554"/>
                <a:gd name="connsiteY3" fmla="*/ 436065 h 436065"/>
                <a:gd name="connsiteX4" fmla="*/ 0 w 2238554"/>
                <a:gd name="connsiteY4" fmla="*/ 0 h 43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554" h="436065">
                  <a:moveTo>
                    <a:pt x="0" y="0"/>
                  </a:moveTo>
                  <a:lnTo>
                    <a:pt x="2238554" y="0"/>
                  </a:lnTo>
                  <a:lnTo>
                    <a:pt x="2238554" y="436065"/>
                  </a:lnTo>
                  <a:lnTo>
                    <a:pt x="0" y="43606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Financial</a:t>
              </a:r>
              <a:endParaRPr lang="en-US" sz="1000" kern="1200" dirty="0"/>
            </a:p>
          </p:txBody>
        </p:sp>
        <p:sp>
          <p:nvSpPr>
            <p:cNvPr id="16" name="Freeform 15"/>
            <p:cNvSpPr/>
            <p:nvPr/>
          </p:nvSpPr>
          <p:spPr>
            <a:xfrm>
              <a:off x="0" y="4410688"/>
              <a:ext cx="8954219" cy="1457978"/>
            </a:xfrm>
            <a:custGeom>
              <a:avLst/>
              <a:gdLst>
                <a:gd name="connsiteX0" fmla="*/ 0 w 8954219"/>
                <a:gd name="connsiteY0" fmla="*/ 510627 h 1457977"/>
                <a:gd name="connsiteX1" fmla="*/ 4294862 w 8954219"/>
                <a:gd name="connsiteY1" fmla="*/ 510627 h 1457977"/>
                <a:gd name="connsiteX2" fmla="*/ 4294862 w 8954219"/>
                <a:gd name="connsiteY2" fmla="*/ 364494 h 1457977"/>
                <a:gd name="connsiteX3" fmla="*/ 4112615 w 8954219"/>
                <a:gd name="connsiteY3" fmla="*/ 364494 h 1457977"/>
                <a:gd name="connsiteX4" fmla="*/ 4477110 w 8954219"/>
                <a:gd name="connsiteY4" fmla="*/ 0 h 1457977"/>
                <a:gd name="connsiteX5" fmla="*/ 4841604 w 8954219"/>
                <a:gd name="connsiteY5" fmla="*/ 364494 h 1457977"/>
                <a:gd name="connsiteX6" fmla="*/ 4659357 w 8954219"/>
                <a:gd name="connsiteY6" fmla="*/ 364494 h 1457977"/>
                <a:gd name="connsiteX7" fmla="*/ 4659357 w 8954219"/>
                <a:gd name="connsiteY7" fmla="*/ 510627 h 1457977"/>
                <a:gd name="connsiteX8" fmla="*/ 8954219 w 8954219"/>
                <a:gd name="connsiteY8" fmla="*/ 510627 h 1457977"/>
                <a:gd name="connsiteX9" fmla="*/ 8954219 w 8954219"/>
                <a:gd name="connsiteY9" fmla="*/ 1457977 h 1457977"/>
                <a:gd name="connsiteX10" fmla="*/ 0 w 8954219"/>
                <a:gd name="connsiteY10" fmla="*/ 1457977 h 1457977"/>
                <a:gd name="connsiteX11" fmla="*/ 0 w 8954219"/>
                <a:gd name="connsiteY11" fmla="*/ 510627 h 145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4219" h="1457977">
                  <a:moveTo>
                    <a:pt x="8954219" y="947350"/>
                  </a:moveTo>
                  <a:lnTo>
                    <a:pt x="4659357" y="947350"/>
                  </a:lnTo>
                  <a:lnTo>
                    <a:pt x="4659357" y="1093483"/>
                  </a:lnTo>
                  <a:lnTo>
                    <a:pt x="4841604" y="1093483"/>
                  </a:lnTo>
                  <a:lnTo>
                    <a:pt x="4477109" y="1457976"/>
                  </a:lnTo>
                  <a:lnTo>
                    <a:pt x="4112615" y="1093483"/>
                  </a:lnTo>
                  <a:lnTo>
                    <a:pt x="4294862" y="1093483"/>
                  </a:lnTo>
                  <a:lnTo>
                    <a:pt x="4294862" y="947350"/>
                  </a:lnTo>
                  <a:lnTo>
                    <a:pt x="0" y="947350"/>
                  </a:lnTo>
                  <a:lnTo>
                    <a:pt x="0" y="1"/>
                  </a:lnTo>
                  <a:lnTo>
                    <a:pt x="8954219" y="1"/>
                  </a:lnTo>
                  <a:lnTo>
                    <a:pt x="8954219" y="94735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128016" rIns="128016" bIns="1074245" numCol="1" spcCol="1270" anchor="ctr" anchorCtr="0">
              <a:noAutofit/>
            </a:bodyPr>
            <a:lstStyle/>
            <a:p>
              <a:pPr lvl="0" algn="ctr" defTabSz="800100">
                <a:lnSpc>
                  <a:spcPct val="90000"/>
                </a:lnSpc>
                <a:spcBef>
                  <a:spcPct val="0"/>
                </a:spcBef>
                <a:spcAft>
                  <a:spcPct val="35000"/>
                </a:spcAft>
              </a:pPr>
              <a:r>
                <a:rPr lang="en-US" sz="1800" kern="1200" dirty="0" smtClean="0"/>
                <a:t>Strategic Imperatives</a:t>
              </a:r>
              <a:endParaRPr lang="en-US" sz="1800" kern="1200" dirty="0"/>
            </a:p>
          </p:txBody>
        </p:sp>
        <p:sp>
          <p:nvSpPr>
            <p:cNvPr id="17" name="Freeform 16"/>
            <p:cNvSpPr/>
            <p:nvPr/>
          </p:nvSpPr>
          <p:spPr>
            <a:xfrm>
              <a:off x="1093" y="4922438"/>
              <a:ext cx="1790406" cy="435935"/>
            </a:xfrm>
            <a:custGeom>
              <a:avLst/>
              <a:gdLst>
                <a:gd name="connsiteX0" fmla="*/ 0 w 1790406"/>
                <a:gd name="connsiteY0" fmla="*/ 0 h 435935"/>
                <a:gd name="connsiteX1" fmla="*/ 1790406 w 1790406"/>
                <a:gd name="connsiteY1" fmla="*/ 0 h 435935"/>
                <a:gd name="connsiteX2" fmla="*/ 1790406 w 1790406"/>
                <a:gd name="connsiteY2" fmla="*/ 435935 h 435935"/>
                <a:gd name="connsiteX3" fmla="*/ 0 w 1790406"/>
                <a:gd name="connsiteY3" fmla="*/ 435935 h 435935"/>
                <a:gd name="connsiteX4" fmla="*/ 0 w 1790406"/>
                <a:gd name="connsiteY4" fmla="*/ 0 h 43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406" h="435935">
                  <a:moveTo>
                    <a:pt x="0" y="0"/>
                  </a:moveTo>
                  <a:lnTo>
                    <a:pt x="1790406" y="0"/>
                  </a:lnTo>
                  <a:lnTo>
                    <a:pt x="1790406" y="435935"/>
                  </a:lnTo>
                  <a:lnTo>
                    <a:pt x="0" y="4359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Get Clinical Integration</a:t>
              </a:r>
              <a:endParaRPr lang="en-US" sz="1000" kern="1200" dirty="0"/>
            </a:p>
          </p:txBody>
        </p:sp>
        <p:sp>
          <p:nvSpPr>
            <p:cNvPr id="18" name="Freeform 17"/>
            <p:cNvSpPr/>
            <p:nvPr/>
          </p:nvSpPr>
          <p:spPr>
            <a:xfrm>
              <a:off x="1791499" y="4922438"/>
              <a:ext cx="1790406" cy="435935"/>
            </a:xfrm>
            <a:custGeom>
              <a:avLst/>
              <a:gdLst>
                <a:gd name="connsiteX0" fmla="*/ 0 w 1790406"/>
                <a:gd name="connsiteY0" fmla="*/ 0 h 435935"/>
                <a:gd name="connsiteX1" fmla="*/ 1790406 w 1790406"/>
                <a:gd name="connsiteY1" fmla="*/ 0 h 435935"/>
                <a:gd name="connsiteX2" fmla="*/ 1790406 w 1790406"/>
                <a:gd name="connsiteY2" fmla="*/ 435935 h 435935"/>
                <a:gd name="connsiteX3" fmla="*/ 0 w 1790406"/>
                <a:gd name="connsiteY3" fmla="*/ 435935 h 435935"/>
                <a:gd name="connsiteX4" fmla="*/ 0 w 1790406"/>
                <a:gd name="connsiteY4" fmla="*/ 0 h 43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406" h="435935">
                  <a:moveTo>
                    <a:pt x="0" y="0"/>
                  </a:moveTo>
                  <a:lnTo>
                    <a:pt x="1790406" y="0"/>
                  </a:lnTo>
                  <a:lnTo>
                    <a:pt x="1790406" y="435935"/>
                  </a:lnTo>
                  <a:lnTo>
                    <a:pt x="0" y="4359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Advocate</a:t>
              </a:r>
              <a:endParaRPr lang="en-US" sz="1000" kern="1200" dirty="0"/>
            </a:p>
          </p:txBody>
        </p:sp>
        <p:sp>
          <p:nvSpPr>
            <p:cNvPr id="19" name="Freeform 18"/>
            <p:cNvSpPr/>
            <p:nvPr/>
          </p:nvSpPr>
          <p:spPr>
            <a:xfrm>
              <a:off x="3581906" y="4922438"/>
              <a:ext cx="1790406" cy="435935"/>
            </a:xfrm>
            <a:custGeom>
              <a:avLst/>
              <a:gdLst>
                <a:gd name="connsiteX0" fmla="*/ 0 w 1790406"/>
                <a:gd name="connsiteY0" fmla="*/ 0 h 435935"/>
                <a:gd name="connsiteX1" fmla="*/ 1790406 w 1790406"/>
                <a:gd name="connsiteY1" fmla="*/ 0 h 435935"/>
                <a:gd name="connsiteX2" fmla="*/ 1790406 w 1790406"/>
                <a:gd name="connsiteY2" fmla="*/ 435935 h 435935"/>
                <a:gd name="connsiteX3" fmla="*/ 0 w 1790406"/>
                <a:gd name="connsiteY3" fmla="*/ 435935 h 435935"/>
                <a:gd name="connsiteX4" fmla="*/ 0 w 1790406"/>
                <a:gd name="connsiteY4" fmla="*/ 0 h 43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406" h="435935">
                  <a:moveTo>
                    <a:pt x="0" y="0"/>
                  </a:moveTo>
                  <a:lnTo>
                    <a:pt x="1790406" y="0"/>
                  </a:lnTo>
                  <a:lnTo>
                    <a:pt x="1790406" y="435935"/>
                  </a:lnTo>
                  <a:lnTo>
                    <a:pt x="0" y="4359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Get to Scale</a:t>
              </a:r>
              <a:endParaRPr lang="en-US" sz="1000" kern="1200" dirty="0"/>
            </a:p>
          </p:txBody>
        </p:sp>
        <p:sp>
          <p:nvSpPr>
            <p:cNvPr id="20" name="Freeform 19"/>
            <p:cNvSpPr/>
            <p:nvPr/>
          </p:nvSpPr>
          <p:spPr>
            <a:xfrm>
              <a:off x="5372312" y="4922438"/>
              <a:ext cx="1790406" cy="435935"/>
            </a:xfrm>
            <a:custGeom>
              <a:avLst/>
              <a:gdLst>
                <a:gd name="connsiteX0" fmla="*/ 0 w 1790406"/>
                <a:gd name="connsiteY0" fmla="*/ 0 h 435935"/>
                <a:gd name="connsiteX1" fmla="*/ 1790406 w 1790406"/>
                <a:gd name="connsiteY1" fmla="*/ 0 h 435935"/>
                <a:gd name="connsiteX2" fmla="*/ 1790406 w 1790406"/>
                <a:gd name="connsiteY2" fmla="*/ 435935 h 435935"/>
                <a:gd name="connsiteX3" fmla="*/ 0 w 1790406"/>
                <a:gd name="connsiteY3" fmla="*/ 435935 h 435935"/>
                <a:gd name="connsiteX4" fmla="*/ 0 w 1790406"/>
                <a:gd name="connsiteY4" fmla="*/ 0 h 43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406" h="435935">
                  <a:moveTo>
                    <a:pt x="0" y="0"/>
                  </a:moveTo>
                  <a:lnTo>
                    <a:pt x="1790406" y="0"/>
                  </a:lnTo>
                  <a:lnTo>
                    <a:pt x="1790406" y="435935"/>
                  </a:lnTo>
                  <a:lnTo>
                    <a:pt x="0" y="4359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Get to Price</a:t>
              </a:r>
              <a:endParaRPr lang="en-US" sz="1000" kern="1200" dirty="0"/>
            </a:p>
          </p:txBody>
        </p:sp>
        <p:sp>
          <p:nvSpPr>
            <p:cNvPr id="21" name="Freeform 20"/>
            <p:cNvSpPr/>
            <p:nvPr/>
          </p:nvSpPr>
          <p:spPr>
            <a:xfrm>
              <a:off x="7162719" y="4922438"/>
              <a:ext cx="1790406" cy="435935"/>
            </a:xfrm>
            <a:custGeom>
              <a:avLst/>
              <a:gdLst>
                <a:gd name="connsiteX0" fmla="*/ 0 w 1790406"/>
                <a:gd name="connsiteY0" fmla="*/ 0 h 435935"/>
                <a:gd name="connsiteX1" fmla="*/ 1790406 w 1790406"/>
                <a:gd name="connsiteY1" fmla="*/ 0 h 435935"/>
                <a:gd name="connsiteX2" fmla="*/ 1790406 w 1790406"/>
                <a:gd name="connsiteY2" fmla="*/ 435935 h 435935"/>
                <a:gd name="connsiteX3" fmla="*/ 0 w 1790406"/>
                <a:gd name="connsiteY3" fmla="*/ 435935 h 435935"/>
                <a:gd name="connsiteX4" fmla="*/ 0 w 1790406"/>
                <a:gd name="connsiteY4" fmla="*/ 0 h 43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406" h="435935">
                  <a:moveTo>
                    <a:pt x="0" y="0"/>
                  </a:moveTo>
                  <a:lnTo>
                    <a:pt x="1790406" y="0"/>
                  </a:lnTo>
                  <a:lnTo>
                    <a:pt x="1790406" y="435935"/>
                  </a:lnTo>
                  <a:lnTo>
                    <a:pt x="0" y="4359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Get </a:t>
              </a:r>
              <a:r>
                <a:rPr lang="en-US" sz="1000" kern="1200" dirty="0" err="1" smtClean="0"/>
                <a:t>Payor</a:t>
              </a:r>
              <a:r>
                <a:rPr lang="en-US" sz="1000" kern="1200" dirty="0" smtClean="0"/>
                <a:t> Partners</a:t>
              </a:r>
              <a:endParaRPr lang="en-US" sz="1000" kern="1200" dirty="0"/>
            </a:p>
          </p:txBody>
        </p:sp>
        <p:sp>
          <p:nvSpPr>
            <p:cNvPr id="22" name="Freeform 21"/>
            <p:cNvSpPr/>
            <p:nvPr/>
          </p:nvSpPr>
          <p:spPr>
            <a:xfrm>
              <a:off x="0" y="2966930"/>
              <a:ext cx="8954219" cy="1457978"/>
            </a:xfrm>
            <a:custGeom>
              <a:avLst/>
              <a:gdLst>
                <a:gd name="connsiteX0" fmla="*/ 0 w 8954219"/>
                <a:gd name="connsiteY0" fmla="*/ 510627 h 1457977"/>
                <a:gd name="connsiteX1" fmla="*/ 4294862 w 8954219"/>
                <a:gd name="connsiteY1" fmla="*/ 510627 h 1457977"/>
                <a:gd name="connsiteX2" fmla="*/ 4294862 w 8954219"/>
                <a:gd name="connsiteY2" fmla="*/ 364494 h 1457977"/>
                <a:gd name="connsiteX3" fmla="*/ 4112615 w 8954219"/>
                <a:gd name="connsiteY3" fmla="*/ 364494 h 1457977"/>
                <a:gd name="connsiteX4" fmla="*/ 4477110 w 8954219"/>
                <a:gd name="connsiteY4" fmla="*/ 0 h 1457977"/>
                <a:gd name="connsiteX5" fmla="*/ 4841604 w 8954219"/>
                <a:gd name="connsiteY5" fmla="*/ 364494 h 1457977"/>
                <a:gd name="connsiteX6" fmla="*/ 4659357 w 8954219"/>
                <a:gd name="connsiteY6" fmla="*/ 364494 h 1457977"/>
                <a:gd name="connsiteX7" fmla="*/ 4659357 w 8954219"/>
                <a:gd name="connsiteY7" fmla="*/ 510627 h 1457977"/>
                <a:gd name="connsiteX8" fmla="*/ 8954219 w 8954219"/>
                <a:gd name="connsiteY8" fmla="*/ 510627 h 1457977"/>
                <a:gd name="connsiteX9" fmla="*/ 8954219 w 8954219"/>
                <a:gd name="connsiteY9" fmla="*/ 1457977 h 1457977"/>
                <a:gd name="connsiteX10" fmla="*/ 0 w 8954219"/>
                <a:gd name="connsiteY10" fmla="*/ 1457977 h 1457977"/>
                <a:gd name="connsiteX11" fmla="*/ 0 w 8954219"/>
                <a:gd name="connsiteY11" fmla="*/ 510627 h 145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4219" h="1457977">
                  <a:moveTo>
                    <a:pt x="8954219" y="947350"/>
                  </a:moveTo>
                  <a:lnTo>
                    <a:pt x="4659357" y="947350"/>
                  </a:lnTo>
                  <a:lnTo>
                    <a:pt x="4659357" y="1093483"/>
                  </a:lnTo>
                  <a:lnTo>
                    <a:pt x="4841604" y="1093483"/>
                  </a:lnTo>
                  <a:lnTo>
                    <a:pt x="4477109" y="1457976"/>
                  </a:lnTo>
                  <a:lnTo>
                    <a:pt x="4112615" y="1093483"/>
                  </a:lnTo>
                  <a:lnTo>
                    <a:pt x="4294862" y="1093483"/>
                  </a:lnTo>
                  <a:lnTo>
                    <a:pt x="4294862" y="947350"/>
                  </a:lnTo>
                  <a:lnTo>
                    <a:pt x="0" y="947350"/>
                  </a:lnTo>
                  <a:lnTo>
                    <a:pt x="0" y="1"/>
                  </a:lnTo>
                  <a:lnTo>
                    <a:pt x="8954219" y="1"/>
                  </a:lnTo>
                  <a:lnTo>
                    <a:pt x="8954219" y="94735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128016" rIns="128016" bIns="1074245" numCol="1" spcCol="1270" anchor="ctr" anchorCtr="0">
              <a:noAutofit/>
            </a:bodyPr>
            <a:lstStyle/>
            <a:p>
              <a:pPr lvl="0" algn="ctr" defTabSz="800100">
                <a:lnSpc>
                  <a:spcPct val="90000"/>
                </a:lnSpc>
                <a:spcBef>
                  <a:spcPct val="0"/>
                </a:spcBef>
                <a:spcAft>
                  <a:spcPct val="35000"/>
                </a:spcAft>
              </a:pPr>
              <a:r>
                <a:rPr lang="en-US" sz="1800" kern="1200" dirty="0" smtClean="0"/>
                <a:t>Goals</a:t>
              </a:r>
              <a:endParaRPr lang="en-US" sz="1800" kern="1200" dirty="0"/>
            </a:p>
          </p:txBody>
        </p:sp>
        <p:sp>
          <p:nvSpPr>
            <p:cNvPr id="23" name="Freeform 22"/>
            <p:cNvSpPr/>
            <p:nvPr/>
          </p:nvSpPr>
          <p:spPr>
            <a:xfrm>
              <a:off x="4372" y="3478680"/>
              <a:ext cx="1490912" cy="435935"/>
            </a:xfrm>
            <a:custGeom>
              <a:avLst/>
              <a:gdLst>
                <a:gd name="connsiteX0" fmla="*/ 0 w 1490912"/>
                <a:gd name="connsiteY0" fmla="*/ 0 h 435935"/>
                <a:gd name="connsiteX1" fmla="*/ 1490912 w 1490912"/>
                <a:gd name="connsiteY1" fmla="*/ 0 h 435935"/>
                <a:gd name="connsiteX2" fmla="*/ 1490912 w 1490912"/>
                <a:gd name="connsiteY2" fmla="*/ 435935 h 435935"/>
                <a:gd name="connsiteX3" fmla="*/ 0 w 1490912"/>
                <a:gd name="connsiteY3" fmla="*/ 435935 h 435935"/>
                <a:gd name="connsiteX4" fmla="*/ 0 w 1490912"/>
                <a:gd name="connsiteY4" fmla="*/ 0 h 43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912" h="435935">
                  <a:moveTo>
                    <a:pt x="0" y="0"/>
                  </a:moveTo>
                  <a:lnTo>
                    <a:pt x="1490912" y="0"/>
                  </a:lnTo>
                  <a:lnTo>
                    <a:pt x="1490912" y="435935"/>
                  </a:lnTo>
                  <a:lnTo>
                    <a:pt x="0" y="4359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Secure Role in Front Door</a:t>
              </a:r>
              <a:endParaRPr lang="en-US" sz="1000" kern="1200" dirty="0"/>
            </a:p>
          </p:txBody>
        </p:sp>
        <p:sp>
          <p:nvSpPr>
            <p:cNvPr id="24" name="Freeform 23"/>
            <p:cNvSpPr/>
            <p:nvPr/>
          </p:nvSpPr>
          <p:spPr>
            <a:xfrm>
              <a:off x="1495284" y="3478680"/>
              <a:ext cx="1490912" cy="435935"/>
            </a:xfrm>
            <a:custGeom>
              <a:avLst/>
              <a:gdLst>
                <a:gd name="connsiteX0" fmla="*/ 0 w 1490912"/>
                <a:gd name="connsiteY0" fmla="*/ 0 h 435935"/>
                <a:gd name="connsiteX1" fmla="*/ 1490912 w 1490912"/>
                <a:gd name="connsiteY1" fmla="*/ 0 h 435935"/>
                <a:gd name="connsiteX2" fmla="*/ 1490912 w 1490912"/>
                <a:gd name="connsiteY2" fmla="*/ 435935 h 435935"/>
                <a:gd name="connsiteX3" fmla="*/ 0 w 1490912"/>
                <a:gd name="connsiteY3" fmla="*/ 435935 h 435935"/>
                <a:gd name="connsiteX4" fmla="*/ 0 w 1490912"/>
                <a:gd name="connsiteY4" fmla="*/ 0 h 43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912" h="435935">
                  <a:moveTo>
                    <a:pt x="0" y="0"/>
                  </a:moveTo>
                  <a:lnTo>
                    <a:pt x="1490912" y="0"/>
                  </a:lnTo>
                  <a:lnTo>
                    <a:pt x="1490912" y="435935"/>
                  </a:lnTo>
                  <a:lnTo>
                    <a:pt x="0" y="4359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Protect Care Management Role</a:t>
              </a:r>
              <a:endParaRPr lang="en-US" sz="1000" kern="1200" dirty="0"/>
            </a:p>
          </p:txBody>
        </p:sp>
        <p:sp>
          <p:nvSpPr>
            <p:cNvPr id="25" name="Freeform 24"/>
            <p:cNvSpPr/>
            <p:nvPr/>
          </p:nvSpPr>
          <p:spPr>
            <a:xfrm>
              <a:off x="2986197" y="3478680"/>
              <a:ext cx="1490912" cy="435935"/>
            </a:xfrm>
            <a:custGeom>
              <a:avLst/>
              <a:gdLst>
                <a:gd name="connsiteX0" fmla="*/ 0 w 1490912"/>
                <a:gd name="connsiteY0" fmla="*/ 0 h 435935"/>
                <a:gd name="connsiteX1" fmla="*/ 1490912 w 1490912"/>
                <a:gd name="connsiteY1" fmla="*/ 0 h 435935"/>
                <a:gd name="connsiteX2" fmla="*/ 1490912 w 1490912"/>
                <a:gd name="connsiteY2" fmla="*/ 435935 h 435935"/>
                <a:gd name="connsiteX3" fmla="*/ 0 w 1490912"/>
                <a:gd name="connsiteY3" fmla="*/ 435935 h 435935"/>
                <a:gd name="connsiteX4" fmla="*/ 0 w 1490912"/>
                <a:gd name="connsiteY4" fmla="*/ 0 h 43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912" h="435935">
                  <a:moveTo>
                    <a:pt x="0" y="0"/>
                  </a:moveTo>
                  <a:lnTo>
                    <a:pt x="1490912" y="0"/>
                  </a:lnTo>
                  <a:lnTo>
                    <a:pt x="1490912" y="435935"/>
                  </a:lnTo>
                  <a:lnTo>
                    <a:pt x="0" y="4359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Secure Role in Consumer Protection</a:t>
              </a:r>
              <a:endParaRPr lang="en-US" sz="1000" kern="1200" dirty="0"/>
            </a:p>
          </p:txBody>
        </p:sp>
        <p:sp>
          <p:nvSpPr>
            <p:cNvPr id="26" name="Freeform 25"/>
            <p:cNvSpPr/>
            <p:nvPr/>
          </p:nvSpPr>
          <p:spPr>
            <a:xfrm>
              <a:off x="4477109" y="3478680"/>
              <a:ext cx="1490912" cy="435935"/>
            </a:xfrm>
            <a:custGeom>
              <a:avLst/>
              <a:gdLst>
                <a:gd name="connsiteX0" fmla="*/ 0 w 1490912"/>
                <a:gd name="connsiteY0" fmla="*/ 0 h 435935"/>
                <a:gd name="connsiteX1" fmla="*/ 1490912 w 1490912"/>
                <a:gd name="connsiteY1" fmla="*/ 0 h 435935"/>
                <a:gd name="connsiteX2" fmla="*/ 1490912 w 1490912"/>
                <a:gd name="connsiteY2" fmla="*/ 435935 h 435935"/>
                <a:gd name="connsiteX3" fmla="*/ 0 w 1490912"/>
                <a:gd name="connsiteY3" fmla="*/ 435935 h 435935"/>
                <a:gd name="connsiteX4" fmla="*/ 0 w 1490912"/>
                <a:gd name="connsiteY4" fmla="*/ 0 h 43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912" h="435935">
                  <a:moveTo>
                    <a:pt x="0" y="0"/>
                  </a:moveTo>
                  <a:lnTo>
                    <a:pt x="1490912" y="0"/>
                  </a:lnTo>
                  <a:lnTo>
                    <a:pt x="1490912" y="435935"/>
                  </a:lnTo>
                  <a:lnTo>
                    <a:pt x="0" y="4359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smtClean="0"/>
                <a:t>Achieve New/Existing Quality Outcomes</a:t>
              </a:r>
              <a:endParaRPr lang="en-US" sz="1000" kern="1200" dirty="0"/>
            </a:p>
          </p:txBody>
        </p:sp>
        <p:sp>
          <p:nvSpPr>
            <p:cNvPr id="27" name="Freeform 26"/>
            <p:cNvSpPr/>
            <p:nvPr/>
          </p:nvSpPr>
          <p:spPr>
            <a:xfrm>
              <a:off x="5968021" y="3478680"/>
              <a:ext cx="1490912" cy="435935"/>
            </a:xfrm>
            <a:custGeom>
              <a:avLst/>
              <a:gdLst>
                <a:gd name="connsiteX0" fmla="*/ 0 w 1490912"/>
                <a:gd name="connsiteY0" fmla="*/ 0 h 435935"/>
                <a:gd name="connsiteX1" fmla="*/ 1490912 w 1490912"/>
                <a:gd name="connsiteY1" fmla="*/ 0 h 435935"/>
                <a:gd name="connsiteX2" fmla="*/ 1490912 w 1490912"/>
                <a:gd name="connsiteY2" fmla="*/ 435935 h 435935"/>
                <a:gd name="connsiteX3" fmla="*/ 0 w 1490912"/>
                <a:gd name="connsiteY3" fmla="*/ 435935 h 435935"/>
                <a:gd name="connsiteX4" fmla="*/ 0 w 1490912"/>
                <a:gd name="connsiteY4" fmla="*/ 0 h 43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912" h="435935">
                  <a:moveTo>
                    <a:pt x="0" y="0"/>
                  </a:moveTo>
                  <a:lnTo>
                    <a:pt x="1490912" y="0"/>
                  </a:lnTo>
                  <a:lnTo>
                    <a:pt x="1490912" y="435935"/>
                  </a:lnTo>
                  <a:lnTo>
                    <a:pt x="0" y="4359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smtClean="0"/>
                <a:t>Position for Regional/ Statewide Contracts</a:t>
              </a:r>
              <a:endParaRPr lang="en-US" sz="1000" kern="1200" dirty="0"/>
            </a:p>
          </p:txBody>
        </p:sp>
        <p:sp>
          <p:nvSpPr>
            <p:cNvPr id="28" name="Freeform 27"/>
            <p:cNvSpPr/>
            <p:nvPr/>
          </p:nvSpPr>
          <p:spPr>
            <a:xfrm>
              <a:off x="7458934" y="3478680"/>
              <a:ext cx="1490912" cy="435935"/>
            </a:xfrm>
            <a:custGeom>
              <a:avLst/>
              <a:gdLst>
                <a:gd name="connsiteX0" fmla="*/ 0 w 1490912"/>
                <a:gd name="connsiteY0" fmla="*/ 0 h 435935"/>
                <a:gd name="connsiteX1" fmla="*/ 1490912 w 1490912"/>
                <a:gd name="connsiteY1" fmla="*/ 0 h 435935"/>
                <a:gd name="connsiteX2" fmla="*/ 1490912 w 1490912"/>
                <a:gd name="connsiteY2" fmla="*/ 435935 h 435935"/>
                <a:gd name="connsiteX3" fmla="*/ 0 w 1490912"/>
                <a:gd name="connsiteY3" fmla="*/ 435935 h 435935"/>
                <a:gd name="connsiteX4" fmla="*/ 0 w 1490912"/>
                <a:gd name="connsiteY4" fmla="*/ 0 h 43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912" h="435935">
                  <a:moveTo>
                    <a:pt x="0" y="0"/>
                  </a:moveTo>
                  <a:lnTo>
                    <a:pt x="1490912" y="0"/>
                  </a:lnTo>
                  <a:lnTo>
                    <a:pt x="1490912" y="435935"/>
                  </a:lnTo>
                  <a:lnTo>
                    <a:pt x="0" y="4359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Grow Business</a:t>
              </a:r>
              <a:endParaRPr lang="en-US" sz="1000" kern="1200" dirty="0"/>
            </a:p>
          </p:txBody>
        </p:sp>
        <p:sp>
          <p:nvSpPr>
            <p:cNvPr id="29" name="Freeform 28"/>
            <p:cNvSpPr/>
            <p:nvPr/>
          </p:nvSpPr>
          <p:spPr>
            <a:xfrm>
              <a:off x="0" y="1523173"/>
              <a:ext cx="8954219" cy="1457978"/>
            </a:xfrm>
            <a:custGeom>
              <a:avLst/>
              <a:gdLst>
                <a:gd name="connsiteX0" fmla="*/ 0 w 8954219"/>
                <a:gd name="connsiteY0" fmla="*/ 510627 h 1457977"/>
                <a:gd name="connsiteX1" fmla="*/ 4294862 w 8954219"/>
                <a:gd name="connsiteY1" fmla="*/ 510627 h 1457977"/>
                <a:gd name="connsiteX2" fmla="*/ 4294862 w 8954219"/>
                <a:gd name="connsiteY2" fmla="*/ 364494 h 1457977"/>
                <a:gd name="connsiteX3" fmla="*/ 4112615 w 8954219"/>
                <a:gd name="connsiteY3" fmla="*/ 364494 h 1457977"/>
                <a:gd name="connsiteX4" fmla="*/ 4477110 w 8954219"/>
                <a:gd name="connsiteY4" fmla="*/ 0 h 1457977"/>
                <a:gd name="connsiteX5" fmla="*/ 4841604 w 8954219"/>
                <a:gd name="connsiteY5" fmla="*/ 364494 h 1457977"/>
                <a:gd name="connsiteX6" fmla="*/ 4659357 w 8954219"/>
                <a:gd name="connsiteY6" fmla="*/ 364494 h 1457977"/>
                <a:gd name="connsiteX7" fmla="*/ 4659357 w 8954219"/>
                <a:gd name="connsiteY7" fmla="*/ 510627 h 1457977"/>
                <a:gd name="connsiteX8" fmla="*/ 8954219 w 8954219"/>
                <a:gd name="connsiteY8" fmla="*/ 510627 h 1457977"/>
                <a:gd name="connsiteX9" fmla="*/ 8954219 w 8954219"/>
                <a:gd name="connsiteY9" fmla="*/ 1457977 h 1457977"/>
                <a:gd name="connsiteX10" fmla="*/ 0 w 8954219"/>
                <a:gd name="connsiteY10" fmla="*/ 1457977 h 1457977"/>
                <a:gd name="connsiteX11" fmla="*/ 0 w 8954219"/>
                <a:gd name="connsiteY11" fmla="*/ 510627 h 145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4219" h="1457977">
                  <a:moveTo>
                    <a:pt x="8954219" y="947350"/>
                  </a:moveTo>
                  <a:lnTo>
                    <a:pt x="4659357" y="947350"/>
                  </a:lnTo>
                  <a:lnTo>
                    <a:pt x="4659357" y="1093483"/>
                  </a:lnTo>
                  <a:lnTo>
                    <a:pt x="4841604" y="1093483"/>
                  </a:lnTo>
                  <a:lnTo>
                    <a:pt x="4477109" y="1457976"/>
                  </a:lnTo>
                  <a:lnTo>
                    <a:pt x="4112615" y="1093483"/>
                  </a:lnTo>
                  <a:lnTo>
                    <a:pt x="4294862" y="1093483"/>
                  </a:lnTo>
                  <a:lnTo>
                    <a:pt x="4294862" y="947350"/>
                  </a:lnTo>
                  <a:lnTo>
                    <a:pt x="0" y="947350"/>
                  </a:lnTo>
                  <a:lnTo>
                    <a:pt x="0" y="1"/>
                  </a:lnTo>
                  <a:lnTo>
                    <a:pt x="8954219" y="1"/>
                  </a:lnTo>
                  <a:lnTo>
                    <a:pt x="8954219" y="9473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1074245" numCol="1" spcCol="1270" anchor="ctr" anchorCtr="0">
              <a:noAutofit/>
            </a:bodyPr>
            <a:lstStyle/>
            <a:p>
              <a:pPr lvl="0" algn="ctr" defTabSz="800100">
                <a:lnSpc>
                  <a:spcPct val="90000"/>
                </a:lnSpc>
                <a:spcBef>
                  <a:spcPct val="0"/>
                </a:spcBef>
                <a:spcAft>
                  <a:spcPct val="35000"/>
                </a:spcAft>
              </a:pPr>
              <a:r>
                <a:rPr lang="en-US" sz="1800" kern="1200" dirty="0" smtClean="0"/>
                <a:t>Vision</a:t>
              </a:r>
              <a:endParaRPr lang="en-US" sz="1800" kern="1200" dirty="0"/>
            </a:p>
          </p:txBody>
        </p:sp>
        <p:sp>
          <p:nvSpPr>
            <p:cNvPr id="30" name="Freeform 29"/>
            <p:cNvSpPr/>
            <p:nvPr/>
          </p:nvSpPr>
          <p:spPr>
            <a:xfrm>
              <a:off x="0" y="2034923"/>
              <a:ext cx="8954219" cy="435935"/>
            </a:xfrm>
            <a:custGeom>
              <a:avLst/>
              <a:gdLst>
                <a:gd name="connsiteX0" fmla="*/ 0 w 8954219"/>
                <a:gd name="connsiteY0" fmla="*/ 0 h 435935"/>
                <a:gd name="connsiteX1" fmla="*/ 8954219 w 8954219"/>
                <a:gd name="connsiteY1" fmla="*/ 0 h 435935"/>
                <a:gd name="connsiteX2" fmla="*/ 8954219 w 8954219"/>
                <a:gd name="connsiteY2" fmla="*/ 435935 h 435935"/>
                <a:gd name="connsiteX3" fmla="*/ 0 w 8954219"/>
                <a:gd name="connsiteY3" fmla="*/ 435935 h 435935"/>
                <a:gd name="connsiteX4" fmla="*/ 0 w 8954219"/>
                <a:gd name="connsiteY4" fmla="*/ 0 h 43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4219" h="435935">
                  <a:moveTo>
                    <a:pt x="0" y="0"/>
                  </a:moveTo>
                  <a:lnTo>
                    <a:pt x="8954219" y="0"/>
                  </a:lnTo>
                  <a:lnTo>
                    <a:pt x="8954219" y="435935"/>
                  </a:lnTo>
                  <a:lnTo>
                    <a:pt x="0" y="4359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DHAC is the central access point and preferred LTC management Agency for all</a:t>
              </a:r>
              <a:endParaRPr lang="en-US" sz="1000" kern="1200" dirty="0"/>
            </a:p>
          </p:txBody>
        </p:sp>
        <p:sp>
          <p:nvSpPr>
            <p:cNvPr id="31" name="Freeform 30"/>
            <p:cNvSpPr/>
            <p:nvPr/>
          </p:nvSpPr>
          <p:spPr>
            <a:xfrm>
              <a:off x="0" y="79414"/>
              <a:ext cx="8954219" cy="1457979"/>
            </a:xfrm>
            <a:custGeom>
              <a:avLst/>
              <a:gdLst>
                <a:gd name="connsiteX0" fmla="*/ 0 w 8954219"/>
                <a:gd name="connsiteY0" fmla="*/ 510627 h 1457977"/>
                <a:gd name="connsiteX1" fmla="*/ 4294862 w 8954219"/>
                <a:gd name="connsiteY1" fmla="*/ 510627 h 1457977"/>
                <a:gd name="connsiteX2" fmla="*/ 4294862 w 8954219"/>
                <a:gd name="connsiteY2" fmla="*/ 364494 h 1457977"/>
                <a:gd name="connsiteX3" fmla="*/ 4112615 w 8954219"/>
                <a:gd name="connsiteY3" fmla="*/ 364494 h 1457977"/>
                <a:gd name="connsiteX4" fmla="*/ 4477110 w 8954219"/>
                <a:gd name="connsiteY4" fmla="*/ 0 h 1457977"/>
                <a:gd name="connsiteX5" fmla="*/ 4841604 w 8954219"/>
                <a:gd name="connsiteY5" fmla="*/ 364494 h 1457977"/>
                <a:gd name="connsiteX6" fmla="*/ 4659357 w 8954219"/>
                <a:gd name="connsiteY6" fmla="*/ 364494 h 1457977"/>
                <a:gd name="connsiteX7" fmla="*/ 4659357 w 8954219"/>
                <a:gd name="connsiteY7" fmla="*/ 510627 h 1457977"/>
                <a:gd name="connsiteX8" fmla="*/ 8954219 w 8954219"/>
                <a:gd name="connsiteY8" fmla="*/ 510627 h 1457977"/>
                <a:gd name="connsiteX9" fmla="*/ 8954219 w 8954219"/>
                <a:gd name="connsiteY9" fmla="*/ 1457977 h 1457977"/>
                <a:gd name="connsiteX10" fmla="*/ 0 w 8954219"/>
                <a:gd name="connsiteY10" fmla="*/ 1457977 h 1457977"/>
                <a:gd name="connsiteX11" fmla="*/ 0 w 8954219"/>
                <a:gd name="connsiteY11" fmla="*/ 510627 h 145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4219" h="1457977">
                  <a:moveTo>
                    <a:pt x="8954219" y="947350"/>
                  </a:moveTo>
                  <a:lnTo>
                    <a:pt x="4659357" y="947350"/>
                  </a:lnTo>
                  <a:lnTo>
                    <a:pt x="4659357" y="1093483"/>
                  </a:lnTo>
                  <a:lnTo>
                    <a:pt x="4841604" y="1093483"/>
                  </a:lnTo>
                  <a:lnTo>
                    <a:pt x="4477109" y="1457976"/>
                  </a:lnTo>
                  <a:lnTo>
                    <a:pt x="4112615" y="1093483"/>
                  </a:lnTo>
                  <a:lnTo>
                    <a:pt x="4294862" y="1093483"/>
                  </a:lnTo>
                  <a:lnTo>
                    <a:pt x="4294862" y="947350"/>
                  </a:lnTo>
                  <a:lnTo>
                    <a:pt x="0" y="947350"/>
                  </a:lnTo>
                  <a:lnTo>
                    <a:pt x="0" y="1"/>
                  </a:lnTo>
                  <a:lnTo>
                    <a:pt x="8954219" y="1"/>
                  </a:lnTo>
                  <a:lnTo>
                    <a:pt x="8954219" y="9473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7" rIns="128016" bIns="1074245" numCol="1" spcCol="1270" anchor="ctr" anchorCtr="0">
              <a:noAutofit/>
            </a:bodyPr>
            <a:lstStyle/>
            <a:p>
              <a:pPr lvl="0" algn="ctr" defTabSz="800100">
                <a:lnSpc>
                  <a:spcPct val="90000"/>
                </a:lnSpc>
                <a:spcBef>
                  <a:spcPct val="0"/>
                </a:spcBef>
                <a:spcAft>
                  <a:spcPct val="35000"/>
                </a:spcAft>
              </a:pPr>
              <a:r>
                <a:rPr lang="en-US" sz="1800" kern="1200" dirty="0" smtClean="0"/>
                <a:t>Mission</a:t>
              </a:r>
              <a:endParaRPr lang="en-US" sz="1800" kern="1200" dirty="0"/>
            </a:p>
          </p:txBody>
        </p:sp>
        <p:sp>
          <p:nvSpPr>
            <p:cNvPr id="32" name="Freeform 31"/>
            <p:cNvSpPr/>
            <p:nvPr/>
          </p:nvSpPr>
          <p:spPr>
            <a:xfrm>
              <a:off x="0" y="591165"/>
              <a:ext cx="8954219" cy="435935"/>
            </a:xfrm>
            <a:custGeom>
              <a:avLst/>
              <a:gdLst>
                <a:gd name="connsiteX0" fmla="*/ 0 w 8954219"/>
                <a:gd name="connsiteY0" fmla="*/ 0 h 435935"/>
                <a:gd name="connsiteX1" fmla="*/ 8954219 w 8954219"/>
                <a:gd name="connsiteY1" fmla="*/ 0 h 435935"/>
                <a:gd name="connsiteX2" fmla="*/ 8954219 w 8954219"/>
                <a:gd name="connsiteY2" fmla="*/ 435935 h 435935"/>
                <a:gd name="connsiteX3" fmla="*/ 0 w 8954219"/>
                <a:gd name="connsiteY3" fmla="*/ 435935 h 435935"/>
                <a:gd name="connsiteX4" fmla="*/ 0 w 8954219"/>
                <a:gd name="connsiteY4" fmla="*/ 0 h 43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4219" h="435935">
                  <a:moveTo>
                    <a:pt x="0" y="0"/>
                  </a:moveTo>
                  <a:lnTo>
                    <a:pt x="8954219" y="0"/>
                  </a:lnTo>
                  <a:lnTo>
                    <a:pt x="8954219" y="435935"/>
                  </a:lnTo>
                  <a:lnTo>
                    <a:pt x="0" y="4359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Provide Choice and Protection for Highest Quality of Life</a:t>
              </a:r>
              <a:endParaRPr lang="en-US" sz="1000" kern="1200" dirty="0"/>
            </a:p>
          </p:txBody>
        </p:sp>
      </p:grpSp>
      <p:sp>
        <p:nvSpPr>
          <p:cNvPr id="4" name="Right Arrow 3"/>
          <p:cNvSpPr/>
          <p:nvPr/>
        </p:nvSpPr>
        <p:spPr>
          <a:xfrm rot="16200000">
            <a:off x="1030858" y="3982024"/>
            <a:ext cx="401127" cy="3558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5" name="Right Arrow 4"/>
          <p:cNvSpPr/>
          <p:nvPr/>
        </p:nvSpPr>
        <p:spPr>
          <a:xfrm rot="16200000">
            <a:off x="7476086" y="3982022"/>
            <a:ext cx="401125" cy="3558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Right Arrow 5"/>
          <p:cNvSpPr/>
          <p:nvPr/>
        </p:nvSpPr>
        <p:spPr>
          <a:xfrm rot="16200000">
            <a:off x="5892277" y="3982024"/>
            <a:ext cx="401126" cy="3558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Right Arrow 6"/>
          <p:cNvSpPr/>
          <p:nvPr/>
        </p:nvSpPr>
        <p:spPr>
          <a:xfrm rot="16200000">
            <a:off x="3275884" y="3974980"/>
            <a:ext cx="407596" cy="3558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56970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methods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1"/>
          </p:nvPr>
        </p:nvSpPr>
        <p:spPr/>
        <p:txBody>
          <a:bodyPr/>
          <a:lstStyle/>
          <a:p>
            <a:fld id="{DAA87913-B2E2-4B23-974C-A67245A28854}" type="slidenum">
              <a:rPr lang="en-US" smtClean="0"/>
              <a:t>11</a:t>
            </a:fld>
            <a:endParaRPr lang="en-US"/>
          </a:p>
        </p:txBody>
      </p:sp>
    </p:spTree>
    <p:extLst>
      <p:ext uri="{BB962C8B-B14F-4D97-AF65-F5344CB8AC3E}">
        <p14:creationId xmlns:p14="http://schemas.microsoft.com/office/powerpoint/2010/main" val="1442148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Melding Culture and Strategy</a:t>
            </a:r>
            <a:endParaRPr lang="en-US" dirty="0"/>
          </a:p>
        </p:txBody>
      </p:sp>
      <p:sp>
        <p:nvSpPr>
          <p:cNvPr id="6" name="Content Placeholder 5"/>
          <p:cNvSpPr>
            <a:spLocks noGrp="1"/>
          </p:cNvSpPr>
          <p:nvPr>
            <p:ph idx="1"/>
          </p:nvPr>
        </p:nvSpPr>
        <p:spPr>
          <a:xfrm>
            <a:off x="457200" y="1752600"/>
            <a:ext cx="6096000" cy="4373563"/>
          </a:xfrm>
        </p:spPr>
        <p:txBody>
          <a:bodyPr>
            <a:normAutofit lnSpcReduction="10000"/>
          </a:bodyPr>
          <a:lstStyle/>
          <a:p>
            <a:r>
              <a:rPr lang="en-US" dirty="0" smtClean="0"/>
              <a:t>Building a regional approach to meet customer needs</a:t>
            </a:r>
          </a:p>
          <a:p>
            <a:pPr marL="800100" lvl="1" indent="-342900"/>
            <a:r>
              <a:rPr lang="en-US" dirty="0"/>
              <a:t>Joint Culture</a:t>
            </a:r>
          </a:p>
          <a:p>
            <a:pPr marL="800100" lvl="1" indent="-342900"/>
            <a:r>
              <a:rPr lang="en-US" dirty="0" smtClean="0"/>
              <a:t>Training</a:t>
            </a:r>
          </a:p>
          <a:p>
            <a:pPr marL="800100" lvl="1" indent="-342900"/>
            <a:r>
              <a:rPr lang="en-US" dirty="0" smtClean="0"/>
              <a:t>Compliance</a:t>
            </a:r>
          </a:p>
          <a:p>
            <a:pPr marL="800100" lvl="1" indent="-342900"/>
            <a:r>
              <a:rPr lang="en-US" dirty="0" smtClean="0"/>
              <a:t>Quality Improvement</a:t>
            </a:r>
          </a:p>
          <a:p>
            <a:pPr marL="800100" lvl="1" indent="-342900"/>
            <a:r>
              <a:rPr lang="en-US" dirty="0" smtClean="0"/>
              <a:t>Business Intelligence (COMING SOON!)</a:t>
            </a:r>
          </a:p>
          <a:p>
            <a:endParaRPr lang="en-US" dirty="0" smtClean="0"/>
          </a:p>
          <a:p>
            <a:r>
              <a:rPr lang="en-US" dirty="0" smtClean="0"/>
              <a:t>Building relationships to address opportunities and weaknesses</a:t>
            </a:r>
          </a:p>
          <a:p>
            <a:pPr marL="800100" lvl="1" indent="-342900"/>
            <a:r>
              <a:rPr lang="en-US" dirty="0" smtClean="0"/>
              <a:t>Care Transitions sales strategy</a:t>
            </a:r>
          </a:p>
          <a:p>
            <a:pPr marL="800100" lvl="1" indent="-342900"/>
            <a:r>
              <a:rPr lang="en-US" dirty="0" smtClean="0"/>
              <a:t>Managed care pay for performance contract</a:t>
            </a:r>
          </a:p>
        </p:txBody>
      </p:sp>
      <p:sp>
        <p:nvSpPr>
          <p:cNvPr id="4" name="Slide Number Placeholder 3"/>
          <p:cNvSpPr>
            <a:spLocks noGrp="1"/>
          </p:cNvSpPr>
          <p:nvPr>
            <p:ph type="sldNum" sz="quarter" idx="12"/>
          </p:nvPr>
        </p:nvSpPr>
        <p:spPr/>
        <p:txBody>
          <a:bodyPr/>
          <a:lstStyle/>
          <a:p>
            <a:fld id="{DAA87913-B2E2-4B23-974C-A67245A28854}" type="slidenum">
              <a:rPr lang="en-US" smtClean="0"/>
              <a:t>12</a:t>
            </a:fld>
            <a:endParaRPr lang="en-US"/>
          </a:p>
        </p:txBody>
      </p:sp>
      <p:pic>
        <p:nvPicPr>
          <p:cNvPr id="2" name="Picture 1" descr="image of Walt Disney holding Mickey Mouse" title="image of Walt Disney holding Mickey Mouse"/>
          <p:cNvPicPr>
            <a:picLocks noChangeAspect="1"/>
          </p:cNvPicPr>
          <p:nvPr/>
        </p:nvPicPr>
        <p:blipFill>
          <a:blip r:embed="rId3"/>
          <a:stretch>
            <a:fillRect/>
          </a:stretch>
        </p:blipFill>
        <p:spPr>
          <a:xfrm>
            <a:off x="6553200" y="990600"/>
            <a:ext cx="1885950" cy="2419350"/>
          </a:xfrm>
          <a:prstGeom prst="rect">
            <a:avLst/>
          </a:prstGeom>
        </p:spPr>
      </p:pic>
    </p:spTree>
    <p:extLst>
      <p:ext uri="{BB962C8B-B14F-4D97-AF65-F5344CB8AC3E}">
        <p14:creationId xmlns:p14="http://schemas.microsoft.com/office/powerpoint/2010/main" val="2564133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781800" cy="1371600"/>
          </a:xfrm>
        </p:spPr>
        <p:txBody>
          <a:bodyPr/>
          <a:lstStyle/>
          <a:p>
            <a:r>
              <a:rPr lang="en-US" dirty="0" smtClean="0"/>
              <a:t>But What is culture?</a:t>
            </a:r>
            <a:endParaRPr lang="en-US" dirty="0"/>
          </a:p>
        </p:txBody>
      </p:sp>
      <p:pic>
        <p:nvPicPr>
          <p:cNvPr id="5" name="Content Placeholder 4"/>
          <p:cNvPicPr>
            <a:picLocks noGrp="1" noChangeAspect="1"/>
          </p:cNvPicPr>
          <p:nvPr>
            <p:ph idx="1"/>
          </p:nvPr>
        </p:nvPicPr>
        <p:blipFill>
          <a:blip r:embed="rId3"/>
          <a:stretch>
            <a:fillRect/>
          </a:stretch>
        </p:blipFill>
        <p:spPr>
          <a:xfrm>
            <a:off x="495300" y="1752600"/>
            <a:ext cx="1876425" cy="2428875"/>
          </a:xfrm>
          <a:prstGeom prst="rect">
            <a:avLst/>
          </a:prstGeom>
        </p:spPr>
      </p:pic>
      <p:sp>
        <p:nvSpPr>
          <p:cNvPr id="4" name="Slide Number Placeholder 3"/>
          <p:cNvSpPr>
            <a:spLocks noGrp="1"/>
          </p:cNvSpPr>
          <p:nvPr>
            <p:ph type="sldNum" sz="quarter" idx="12"/>
          </p:nvPr>
        </p:nvSpPr>
        <p:spPr/>
        <p:txBody>
          <a:bodyPr/>
          <a:lstStyle/>
          <a:p>
            <a:fld id="{DAA87913-B2E2-4B23-974C-A67245A28854}" type="slidenum">
              <a:rPr lang="en-US" smtClean="0"/>
              <a:t>13</a:t>
            </a:fld>
            <a:endParaRPr lang="en-US"/>
          </a:p>
        </p:txBody>
      </p:sp>
      <p:pic>
        <p:nvPicPr>
          <p:cNvPr id="6" name="Picture 5"/>
          <p:cNvPicPr>
            <a:picLocks noChangeAspect="1"/>
          </p:cNvPicPr>
          <p:nvPr/>
        </p:nvPicPr>
        <p:blipFill>
          <a:blip r:embed="rId4"/>
          <a:stretch>
            <a:fillRect/>
          </a:stretch>
        </p:blipFill>
        <p:spPr>
          <a:xfrm>
            <a:off x="6028372" y="1524318"/>
            <a:ext cx="2421255" cy="3124200"/>
          </a:xfrm>
          <a:prstGeom prst="rect">
            <a:avLst/>
          </a:prstGeom>
        </p:spPr>
      </p:pic>
      <p:pic>
        <p:nvPicPr>
          <p:cNvPr id="7" name="Picture 6"/>
          <p:cNvPicPr>
            <a:picLocks noChangeAspect="1"/>
          </p:cNvPicPr>
          <p:nvPr/>
        </p:nvPicPr>
        <p:blipFill>
          <a:blip r:embed="rId5"/>
          <a:stretch>
            <a:fillRect/>
          </a:stretch>
        </p:blipFill>
        <p:spPr>
          <a:xfrm>
            <a:off x="495300" y="4390707"/>
            <a:ext cx="2133600" cy="2143125"/>
          </a:xfrm>
          <a:prstGeom prst="rect">
            <a:avLst/>
          </a:prstGeom>
        </p:spPr>
      </p:pic>
      <p:pic>
        <p:nvPicPr>
          <p:cNvPr id="8" name="Picture 7"/>
          <p:cNvPicPr>
            <a:picLocks noChangeAspect="1"/>
          </p:cNvPicPr>
          <p:nvPr/>
        </p:nvPicPr>
        <p:blipFill>
          <a:blip r:embed="rId6"/>
          <a:stretch>
            <a:fillRect/>
          </a:stretch>
        </p:blipFill>
        <p:spPr>
          <a:xfrm>
            <a:off x="3075622" y="1905000"/>
            <a:ext cx="2657475" cy="1724025"/>
          </a:xfrm>
          <a:prstGeom prst="rect">
            <a:avLst/>
          </a:prstGeom>
        </p:spPr>
      </p:pic>
      <p:pic>
        <p:nvPicPr>
          <p:cNvPr id="9" name="Picture 8"/>
          <p:cNvPicPr>
            <a:picLocks noChangeAspect="1"/>
          </p:cNvPicPr>
          <p:nvPr/>
        </p:nvPicPr>
        <p:blipFill>
          <a:blip r:embed="rId7"/>
          <a:stretch>
            <a:fillRect/>
          </a:stretch>
        </p:blipFill>
        <p:spPr>
          <a:xfrm>
            <a:off x="3332796" y="3963194"/>
            <a:ext cx="2143125" cy="2143125"/>
          </a:xfrm>
          <a:prstGeom prst="rect">
            <a:avLst/>
          </a:prstGeom>
        </p:spPr>
      </p:pic>
      <p:pic>
        <p:nvPicPr>
          <p:cNvPr id="10" name="Picture 9"/>
          <p:cNvPicPr>
            <a:picLocks noChangeAspect="1"/>
          </p:cNvPicPr>
          <p:nvPr/>
        </p:nvPicPr>
        <p:blipFill>
          <a:blip r:embed="rId8"/>
          <a:stretch>
            <a:fillRect/>
          </a:stretch>
        </p:blipFill>
        <p:spPr>
          <a:xfrm>
            <a:off x="2657475" y="2833687"/>
            <a:ext cx="3829050" cy="1190625"/>
          </a:xfrm>
          <a:prstGeom prst="rect">
            <a:avLst/>
          </a:prstGeom>
        </p:spPr>
      </p:pic>
      <p:pic>
        <p:nvPicPr>
          <p:cNvPr id="11" name="Picture 10"/>
          <p:cNvPicPr>
            <a:picLocks noChangeAspect="1"/>
          </p:cNvPicPr>
          <p:nvPr/>
        </p:nvPicPr>
        <p:blipFill>
          <a:blip r:embed="rId9"/>
          <a:stretch>
            <a:fillRect/>
          </a:stretch>
        </p:blipFill>
        <p:spPr>
          <a:xfrm>
            <a:off x="6095046" y="3581718"/>
            <a:ext cx="2133600" cy="2133600"/>
          </a:xfrm>
          <a:prstGeom prst="rect">
            <a:avLst/>
          </a:prstGeom>
        </p:spPr>
      </p:pic>
      <p:pic>
        <p:nvPicPr>
          <p:cNvPr id="12" name="Picture 11"/>
          <p:cNvPicPr>
            <a:picLocks noChangeAspect="1"/>
          </p:cNvPicPr>
          <p:nvPr/>
        </p:nvPicPr>
        <p:blipFill>
          <a:blip r:embed="rId10"/>
          <a:stretch>
            <a:fillRect/>
          </a:stretch>
        </p:blipFill>
        <p:spPr>
          <a:xfrm>
            <a:off x="3195637" y="1709737"/>
            <a:ext cx="2752725" cy="3438525"/>
          </a:xfrm>
          <a:prstGeom prst="rect">
            <a:avLst/>
          </a:prstGeom>
        </p:spPr>
      </p:pic>
      <p:pic>
        <p:nvPicPr>
          <p:cNvPr id="13" name="Content Placeholder 4"/>
          <p:cNvPicPr>
            <a:picLocks noChangeAspect="1"/>
          </p:cNvPicPr>
          <p:nvPr/>
        </p:nvPicPr>
        <p:blipFill>
          <a:blip r:embed="rId3"/>
          <a:stretch>
            <a:fillRect/>
          </a:stretch>
        </p:blipFill>
        <p:spPr>
          <a:xfrm>
            <a:off x="496290" y="1752600"/>
            <a:ext cx="1876425" cy="2428875"/>
          </a:xfrm>
          <a:prstGeom prst="rect">
            <a:avLst/>
          </a:prstGeom>
        </p:spPr>
      </p:pic>
      <p:pic>
        <p:nvPicPr>
          <p:cNvPr id="14" name="Picture 13"/>
          <p:cNvPicPr>
            <a:picLocks noChangeAspect="1"/>
          </p:cNvPicPr>
          <p:nvPr/>
        </p:nvPicPr>
        <p:blipFill>
          <a:blip r:embed="rId4"/>
          <a:stretch>
            <a:fillRect/>
          </a:stretch>
        </p:blipFill>
        <p:spPr>
          <a:xfrm>
            <a:off x="6029362" y="1524318"/>
            <a:ext cx="2421255" cy="3124200"/>
          </a:xfrm>
          <a:prstGeom prst="rect">
            <a:avLst/>
          </a:prstGeom>
        </p:spPr>
      </p:pic>
      <p:pic>
        <p:nvPicPr>
          <p:cNvPr id="15" name="Picture 14"/>
          <p:cNvPicPr>
            <a:picLocks noChangeAspect="1"/>
          </p:cNvPicPr>
          <p:nvPr/>
        </p:nvPicPr>
        <p:blipFill>
          <a:blip r:embed="rId6"/>
          <a:stretch>
            <a:fillRect/>
          </a:stretch>
        </p:blipFill>
        <p:spPr>
          <a:xfrm>
            <a:off x="3076612" y="1905000"/>
            <a:ext cx="2657475" cy="1724025"/>
          </a:xfrm>
          <a:prstGeom prst="rect">
            <a:avLst/>
          </a:prstGeom>
        </p:spPr>
      </p:pic>
      <p:pic>
        <p:nvPicPr>
          <p:cNvPr id="16" name="Picture 15"/>
          <p:cNvPicPr>
            <a:picLocks noChangeAspect="1"/>
          </p:cNvPicPr>
          <p:nvPr/>
        </p:nvPicPr>
        <p:blipFill>
          <a:blip r:embed="rId7"/>
          <a:stretch>
            <a:fillRect/>
          </a:stretch>
        </p:blipFill>
        <p:spPr>
          <a:xfrm>
            <a:off x="3333786" y="3963194"/>
            <a:ext cx="2143125" cy="2143125"/>
          </a:xfrm>
          <a:prstGeom prst="rect">
            <a:avLst/>
          </a:prstGeom>
        </p:spPr>
      </p:pic>
      <p:pic>
        <p:nvPicPr>
          <p:cNvPr id="17" name="Picture 16"/>
          <p:cNvPicPr>
            <a:picLocks noChangeAspect="1"/>
          </p:cNvPicPr>
          <p:nvPr/>
        </p:nvPicPr>
        <p:blipFill>
          <a:blip r:embed="rId8"/>
          <a:stretch>
            <a:fillRect/>
          </a:stretch>
        </p:blipFill>
        <p:spPr>
          <a:xfrm>
            <a:off x="2658465" y="2833687"/>
            <a:ext cx="3829050" cy="1190625"/>
          </a:xfrm>
          <a:prstGeom prst="rect">
            <a:avLst/>
          </a:prstGeom>
        </p:spPr>
      </p:pic>
      <p:pic>
        <p:nvPicPr>
          <p:cNvPr id="18" name="Picture 17"/>
          <p:cNvPicPr>
            <a:picLocks noChangeAspect="1"/>
          </p:cNvPicPr>
          <p:nvPr/>
        </p:nvPicPr>
        <p:blipFill>
          <a:blip r:embed="rId9"/>
          <a:stretch>
            <a:fillRect/>
          </a:stretch>
        </p:blipFill>
        <p:spPr>
          <a:xfrm>
            <a:off x="6096036" y="3581718"/>
            <a:ext cx="2133600" cy="2133600"/>
          </a:xfrm>
          <a:prstGeom prst="rect">
            <a:avLst/>
          </a:prstGeom>
        </p:spPr>
      </p:pic>
      <p:pic>
        <p:nvPicPr>
          <p:cNvPr id="19" name="Picture 18"/>
          <p:cNvPicPr>
            <a:picLocks noChangeAspect="1"/>
          </p:cNvPicPr>
          <p:nvPr/>
        </p:nvPicPr>
        <p:blipFill>
          <a:blip r:embed="rId10"/>
          <a:stretch>
            <a:fillRect/>
          </a:stretch>
        </p:blipFill>
        <p:spPr>
          <a:xfrm>
            <a:off x="3196627" y="1709737"/>
            <a:ext cx="2752725" cy="3438525"/>
          </a:xfrm>
          <a:prstGeom prst="rect">
            <a:avLst/>
          </a:prstGeom>
        </p:spPr>
      </p:pic>
      <p:grpSp>
        <p:nvGrpSpPr>
          <p:cNvPr id="3" name="Group 2" descr="images of various quotes representing corporate culture"/>
          <p:cNvGrpSpPr/>
          <p:nvPr/>
        </p:nvGrpSpPr>
        <p:grpSpPr>
          <a:xfrm>
            <a:off x="524865" y="1524318"/>
            <a:ext cx="7955317" cy="5009514"/>
            <a:chOff x="524865" y="1524318"/>
            <a:chExt cx="7955317" cy="5009514"/>
          </a:xfrm>
        </p:grpSpPr>
        <p:pic>
          <p:nvPicPr>
            <p:cNvPr id="20" name="Picture 19"/>
            <p:cNvPicPr>
              <a:picLocks noChangeAspect="1"/>
            </p:cNvPicPr>
            <p:nvPr/>
          </p:nvPicPr>
          <p:blipFill>
            <a:blip r:embed="rId5"/>
            <a:stretch>
              <a:fillRect/>
            </a:stretch>
          </p:blipFill>
          <p:spPr>
            <a:xfrm>
              <a:off x="524865" y="4390707"/>
              <a:ext cx="2133600" cy="2143125"/>
            </a:xfrm>
            <a:prstGeom prst="rect">
              <a:avLst/>
            </a:prstGeom>
          </p:spPr>
        </p:pic>
        <p:pic>
          <p:nvPicPr>
            <p:cNvPr id="21" name="Content Placeholder 4"/>
            <p:cNvPicPr>
              <a:picLocks noChangeAspect="1"/>
            </p:cNvPicPr>
            <p:nvPr/>
          </p:nvPicPr>
          <p:blipFill>
            <a:blip r:embed="rId3"/>
            <a:stretch>
              <a:fillRect/>
            </a:stretch>
          </p:blipFill>
          <p:spPr>
            <a:xfrm>
              <a:off x="525855" y="1752600"/>
              <a:ext cx="1876425" cy="2428875"/>
            </a:xfrm>
            <a:prstGeom prst="rect">
              <a:avLst/>
            </a:prstGeom>
          </p:spPr>
        </p:pic>
        <p:pic>
          <p:nvPicPr>
            <p:cNvPr id="22" name="Picture 21"/>
            <p:cNvPicPr>
              <a:picLocks noChangeAspect="1"/>
            </p:cNvPicPr>
            <p:nvPr/>
          </p:nvPicPr>
          <p:blipFill>
            <a:blip r:embed="rId4"/>
            <a:stretch>
              <a:fillRect/>
            </a:stretch>
          </p:blipFill>
          <p:spPr>
            <a:xfrm>
              <a:off x="6058927" y="1524318"/>
              <a:ext cx="2421255" cy="3124200"/>
            </a:xfrm>
            <a:prstGeom prst="rect">
              <a:avLst/>
            </a:prstGeom>
          </p:spPr>
        </p:pic>
        <p:pic>
          <p:nvPicPr>
            <p:cNvPr id="23" name="Picture 22"/>
            <p:cNvPicPr>
              <a:picLocks noChangeAspect="1"/>
            </p:cNvPicPr>
            <p:nvPr/>
          </p:nvPicPr>
          <p:blipFill>
            <a:blip r:embed="rId6"/>
            <a:stretch>
              <a:fillRect/>
            </a:stretch>
          </p:blipFill>
          <p:spPr>
            <a:xfrm>
              <a:off x="3106177" y="1905000"/>
              <a:ext cx="2657475" cy="1724025"/>
            </a:xfrm>
            <a:prstGeom prst="rect">
              <a:avLst/>
            </a:prstGeom>
          </p:spPr>
        </p:pic>
        <p:pic>
          <p:nvPicPr>
            <p:cNvPr id="24" name="Picture 23"/>
            <p:cNvPicPr>
              <a:picLocks noChangeAspect="1"/>
            </p:cNvPicPr>
            <p:nvPr/>
          </p:nvPicPr>
          <p:blipFill>
            <a:blip r:embed="rId7"/>
            <a:stretch>
              <a:fillRect/>
            </a:stretch>
          </p:blipFill>
          <p:spPr>
            <a:xfrm>
              <a:off x="3363351" y="3963194"/>
              <a:ext cx="2143125" cy="2143125"/>
            </a:xfrm>
            <a:prstGeom prst="rect">
              <a:avLst/>
            </a:prstGeom>
          </p:spPr>
        </p:pic>
        <p:pic>
          <p:nvPicPr>
            <p:cNvPr id="25" name="Picture 24"/>
            <p:cNvPicPr>
              <a:picLocks noChangeAspect="1"/>
            </p:cNvPicPr>
            <p:nvPr/>
          </p:nvPicPr>
          <p:blipFill>
            <a:blip r:embed="rId8"/>
            <a:stretch>
              <a:fillRect/>
            </a:stretch>
          </p:blipFill>
          <p:spPr>
            <a:xfrm>
              <a:off x="2688030" y="2833687"/>
              <a:ext cx="3829050" cy="1190625"/>
            </a:xfrm>
            <a:prstGeom prst="rect">
              <a:avLst/>
            </a:prstGeom>
          </p:spPr>
        </p:pic>
        <p:pic>
          <p:nvPicPr>
            <p:cNvPr id="26" name="Picture 25"/>
            <p:cNvPicPr>
              <a:picLocks noChangeAspect="1"/>
            </p:cNvPicPr>
            <p:nvPr/>
          </p:nvPicPr>
          <p:blipFill>
            <a:blip r:embed="rId9"/>
            <a:stretch>
              <a:fillRect/>
            </a:stretch>
          </p:blipFill>
          <p:spPr>
            <a:xfrm>
              <a:off x="6125601" y="3581718"/>
              <a:ext cx="2133600" cy="2133600"/>
            </a:xfrm>
            <a:prstGeom prst="rect">
              <a:avLst/>
            </a:prstGeom>
          </p:spPr>
        </p:pic>
        <p:pic>
          <p:nvPicPr>
            <p:cNvPr id="27" name="Picture 26"/>
            <p:cNvPicPr>
              <a:picLocks noChangeAspect="1"/>
            </p:cNvPicPr>
            <p:nvPr/>
          </p:nvPicPr>
          <p:blipFill>
            <a:blip r:embed="rId10"/>
            <a:stretch>
              <a:fillRect/>
            </a:stretch>
          </p:blipFill>
          <p:spPr>
            <a:xfrm>
              <a:off x="3226192" y="1709737"/>
              <a:ext cx="2752725" cy="3438525"/>
            </a:xfrm>
            <a:prstGeom prst="rect">
              <a:avLst/>
            </a:prstGeom>
          </p:spPr>
        </p:pic>
      </p:grpSp>
    </p:spTree>
    <p:extLst>
      <p:ext uri="{BB962C8B-B14F-4D97-AF65-F5344CB8AC3E}">
        <p14:creationId xmlns:p14="http://schemas.microsoft.com/office/powerpoint/2010/main" val="30335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ppt_w</p:attrName>
                                        </p:attrNameLst>
                                      </p:cBhvr>
                                      <p:tavLst>
                                        <p:tav tm="0" fmla="#ppt_w*sin(2.5*pi*$)">
                                          <p:val>
                                            <p:fltVal val="0"/>
                                          </p:val>
                                        </p:tav>
                                        <p:tav tm="100000">
                                          <p:val>
                                            <p:fltVal val="1"/>
                                          </p:val>
                                        </p:tav>
                                      </p:tavLst>
                                    </p:anim>
                                    <p:anim calcmode="lin" valueType="num">
                                      <p:cBhvr>
                                        <p:cTn id="3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45"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000"/>
                                        <p:tgtEl>
                                          <p:spTgt spid="16"/>
                                        </p:tgtEl>
                                      </p:cBhvr>
                                    </p:animEffect>
                                    <p:anim calcmode="lin" valueType="num">
                                      <p:cBhvr>
                                        <p:cTn id="67" dur="2000" fill="hold"/>
                                        <p:tgtEl>
                                          <p:spTgt spid="16"/>
                                        </p:tgtEl>
                                        <p:attrNameLst>
                                          <p:attrName>ppt_w</p:attrName>
                                        </p:attrNameLst>
                                      </p:cBhvr>
                                      <p:tavLst>
                                        <p:tav tm="0" fmla="#ppt_w*sin(2.5*pi*$)">
                                          <p:val>
                                            <p:fltVal val="0"/>
                                          </p:val>
                                        </p:tav>
                                        <p:tav tm="100000">
                                          <p:val>
                                            <p:fltVal val="1"/>
                                          </p:val>
                                        </p:tav>
                                      </p:tavLst>
                                    </p:anim>
                                    <p:anim calcmode="lin" valueType="num">
                                      <p:cBhvr>
                                        <p:cTn id="68"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barn(inVertical)">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barn(inVertical)">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of Excellence</a:t>
            </a:r>
            <a:endParaRPr lang="en-US" dirty="0"/>
          </a:p>
        </p:txBody>
      </p:sp>
      <p:sp>
        <p:nvSpPr>
          <p:cNvPr id="3" name="Content Placeholder 2"/>
          <p:cNvSpPr>
            <a:spLocks noGrp="1"/>
          </p:cNvSpPr>
          <p:nvPr>
            <p:ph idx="1"/>
          </p:nvPr>
        </p:nvSpPr>
        <p:spPr/>
        <p:txBody>
          <a:bodyPr/>
          <a:lstStyle/>
          <a:p>
            <a:r>
              <a:rPr lang="en-US" dirty="0" smtClean="0"/>
              <a:t>Addresses Competition in our environment</a:t>
            </a:r>
          </a:p>
          <a:p>
            <a:pPr marL="800100" lvl="1" indent="-342900"/>
            <a:r>
              <a:rPr lang="en-US" dirty="0" err="1"/>
              <a:t>MyCare</a:t>
            </a:r>
            <a:r>
              <a:rPr lang="en-US" dirty="0"/>
              <a:t> Ohio </a:t>
            </a:r>
            <a:r>
              <a:rPr lang="en-US" dirty="0" smtClean="0"/>
              <a:t>(Duals Demo)</a:t>
            </a:r>
            <a:endParaRPr lang="en-US" dirty="0"/>
          </a:p>
          <a:p>
            <a:pPr marL="800100" lvl="1" indent="-342900"/>
            <a:r>
              <a:rPr lang="en-US" dirty="0"/>
              <a:t>Ohio Home </a:t>
            </a:r>
            <a:r>
              <a:rPr lang="en-US" dirty="0" smtClean="0"/>
              <a:t>Care (Under 60 Medicaid Waiver)</a:t>
            </a:r>
            <a:endParaRPr lang="en-US" dirty="0"/>
          </a:p>
          <a:p>
            <a:pPr marL="800100" lvl="1" indent="-342900"/>
            <a:r>
              <a:rPr lang="en-US" dirty="0"/>
              <a:t>HOME </a:t>
            </a:r>
            <a:r>
              <a:rPr lang="en-US" dirty="0" smtClean="0"/>
              <a:t>Choice (MFP) </a:t>
            </a:r>
            <a:endParaRPr lang="en-US" dirty="0"/>
          </a:p>
          <a:p>
            <a:pPr marL="800100" lvl="1" indent="-342900"/>
            <a:r>
              <a:rPr lang="en-US" dirty="0"/>
              <a:t>Front Door  </a:t>
            </a:r>
            <a:r>
              <a:rPr lang="en-US" dirty="0" smtClean="0"/>
              <a:t>(ADRC)</a:t>
            </a:r>
            <a:endParaRPr lang="en-US" dirty="0"/>
          </a:p>
          <a:p>
            <a:endParaRPr lang="en-US" dirty="0" smtClean="0"/>
          </a:p>
          <a:p>
            <a:r>
              <a:rPr lang="en-US" dirty="0" smtClean="0"/>
              <a:t>Builds Loyalty by exceeding expectations</a:t>
            </a:r>
          </a:p>
          <a:p>
            <a:pPr marL="800100" lvl="1" indent="-342900"/>
            <a:r>
              <a:rPr lang="en-US" dirty="0" smtClean="0"/>
              <a:t>By Design</a:t>
            </a:r>
          </a:p>
          <a:p>
            <a:pPr marL="800100" lvl="1" indent="-342900"/>
            <a:r>
              <a:rPr lang="en-US" dirty="0" smtClean="0"/>
              <a:t>Well Defined</a:t>
            </a:r>
          </a:p>
          <a:p>
            <a:pPr marL="800100" lvl="1" indent="-342900"/>
            <a:r>
              <a:rPr lang="en-US" dirty="0" smtClean="0"/>
              <a:t>Clear to All  </a:t>
            </a:r>
          </a:p>
        </p:txBody>
      </p:sp>
      <p:sp>
        <p:nvSpPr>
          <p:cNvPr id="4" name="Slide Number Placeholder 3"/>
          <p:cNvSpPr>
            <a:spLocks noGrp="1"/>
          </p:cNvSpPr>
          <p:nvPr>
            <p:ph type="sldNum" sz="quarter" idx="12"/>
          </p:nvPr>
        </p:nvSpPr>
        <p:spPr/>
        <p:txBody>
          <a:bodyPr/>
          <a:lstStyle/>
          <a:p>
            <a:fld id="{DAA87913-B2E2-4B23-974C-A67245A28854}" type="slidenum">
              <a:rPr lang="en-US" smtClean="0"/>
              <a:t>14</a:t>
            </a:fld>
            <a:endParaRPr lang="en-US"/>
          </a:p>
        </p:txBody>
      </p:sp>
    </p:spTree>
    <p:extLst>
      <p:ext uri="{BB962C8B-B14F-4D97-AF65-F5344CB8AC3E}">
        <p14:creationId xmlns:p14="http://schemas.microsoft.com/office/powerpoint/2010/main" val="1743883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Better Together: Common Service Standards </a:t>
            </a:r>
            <a:endParaRPr lang="en-US" dirty="0"/>
          </a:p>
        </p:txBody>
      </p:sp>
      <p:grpSp>
        <p:nvGrpSpPr>
          <p:cNvPr id="4" name="Group 3"/>
          <p:cNvGrpSpPr/>
          <p:nvPr/>
        </p:nvGrpSpPr>
        <p:grpSpPr>
          <a:xfrm>
            <a:off x="2794000" y="2532062"/>
            <a:ext cx="1557020" cy="3568700"/>
            <a:chOff x="0" y="0"/>
            <a:chExt cx="1557020" cy="2662813"/>
          </a:xfrm>
        </p:grpSpPr>
        <p:sp>
          <p:nvSpPr>
            <p:cNvPr id="14" name="Text Box 2"/>
            <p:cNvSpPr txBox="1">
              <a:spLocks noChangeArrowheads="1"/>
            </p:cNvSpPr>
            <p:nvPr/>
          </p:nvSpPr>
          <p:spPr bwMode="auto">
            <a:xfrm>
              <a:off x="0" y="0"/>
              <a:ext cx="1557020" cy="266281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rot="0" vert="horz" wrap="square" lIns="91440" tIns="45720" rIns="91440" bIns="45720" anchor="t" anchorCtr="0">
              <a:noAutofit/>
            </a:bodyPr>
            <a:lstStyle/>
            <a:p>
              <a:pPr marL="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Safe Environment</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Personal Health and Safety</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Adherence to policies and procedures </a:t>
              </a:r>
            </a:p>
          </p:txBody>
        </p:sp>
        <p:sp>
          <p:nvSpPr>
            <p:cNvPr id="15" name="Text Box 1"/>
            <p:cNvSpPr txBox="1"/>
            <p:nvPr/>
          </p:nvSpPr>
          <p:spPr>
            <a:xfrm>
              <a:off x="140677" y="100484"/>
              <a:ext cx="1296238" cy="582295"/>
            </a:xfrm>
            <a:prstGeom prst="rect">
              <a:avLst/>
            </a:prstGeom>
            <a:ln/>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b="1">
                  <a:effectLst/>
                  <a:ea typeface="Calibri" panose="020F0502020204030204" pitchFamily="34" charset="0"/>
                  <a:cs typeface="Times New Roman" panose="02020603050405020304" pitchFamily="18" charset="0"/>
                </a:rPr>
                <a:t>HEALTH &amp; SAFETY</a:t>
              </a:r>
              <a:endParaRPr lang="en-US" sz="1100">
                <a:effectLst/>
                <a:ea typeface="Calibri" panose="020F0502020204030204" pitchFamily="34" charset="0"/>
                <a:cs typeface="Times New Roman" panose="02020603050405020304" pitchFamily="18" charset="0"/>
              </a:endParaRPr>
            </a:p>
          </p:txBody>
        </p:sp>
      </p:grpSp>
      <p:grpSp>
        <p:nvGrpSpPr>
          <p:cNvPr id="5" name="Group 4"/>
          <p:cNvGrpSpPr/>
          <p:nvPr/>
        </p:nvGrpSpPr>
        <p:grpSpPr>
          <a:xfrm>
            <a:off x="1028700" y="2532062"/>
            <a:ext cx="1557020" cy="3587750"/>
            <a:chOff x="0" y="0"/>
            <a:chExt cx="1557020" cy="3588098"/>
          </a:xfrm>
        </p:grpSpPr>
        <p:sp>
          <p:nvSpPr>
            <p:cNvPr id="12" name="Text Box 2"/>
            <p:cNvSpPr txBox="1">
              <a:spLocks noChangeArrowheads="1"/>
            </p:cNvSpPr>
            <p:nvPr/>
          </p:nvSpPr>
          <p:spPr bwMode="auto">
            <a:xfrm>
              <a:off x="0" y="0"/>
              <a:ext cx="1557020" cy="358809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rot="0" vert="horz" wrap="square" lIns="91440" tIns="45720" rIns="91440" bIns="45720" anchor="t" anchorCtr="0">
              <a:noAutofit/>
            </a:bodyPr>
            <a:lstStyle/>
            <a:p>
              <a:pPr marL="0" marR="0">
                <a:lnSpc>
                  <a:spcPct val="115000"/>
                </a:lnSpc>
                <a:spcBef>
                  <a:spcPts val="0"/>
                </a:spcBef>
                <a:spcAft>
                  <a:spcPts val="0"/>
                </a:spcAft>
              </a:pPr>
              <a:r>
                <a:rPr lang="en-US" sz="110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a:effectLst/>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Symbol" panose="05050102010706020507" pitchFamily="18" charset="2"/>
                <a:buChar char=""/>
              </a:pPr>
              <a:r>
                <a:rPr lang="en-US" sz="1100">
                  <a:effectLst/>
                  <a:ea typeface="Calibri" panose="020F0502020204030204" pitchFamily="34" charset="0"/>
                  <a:cs typeface="Times New Roman" panose="02020603050405020304" pitchFamily="18" charset="0"/>
                </a:rPr>
                <a:t>Empowerment</a:t>
              </a:r>
            </a:p>
            <a:p>
              <a:pPr marL="342900" marR="0" lvl="0" indent="-342900">
                <a:lnSpc>
                  <a:spcPct val="115000"/>
                </a:lnSpc>
                <a:spcBef>
                  <a:spcPts val="0"/>
                </a:spcBef>
                <a:spcAft>
                  <a:spcPts val="0"/>
                </a:spcAft>
                <a:buFont typeface="Symbol" panose="05050102010706020507" pitchFamily="18" charset="2"/>
                <a:buChar char=""/>
              </a:pPr>
              <a:r>
                <a:rPr lang="en-US" sz="1100">
                  <a:effectLst/>
                  <a:ea typeface="Calibri" panose="020F0502020204030204" pitchFamily="34" charset="0"/>
                  <a:cs typeface="Times New Roman" panose="02020603050405020304" pitchFamily="18" charset="0"/>
                </a:rPr>
                <a:t>Working within Reality</a:t>
              </a:r>
            </a:p>
            <a:p>
              <a:pPr marL="342900" marR="0" lvl="0" indent="-342900">
                <a:lnSpc>
                  <a:spcPct val="115000"/>
                </a:lnSpc>
                <a:spcBef>
                  <a:spcPts val="0"/>
                </a:spcBef>
                <a:spcAft>
                  <a:spcPts val="0"/>
                </a:spcAft>
                <a:buFont typeface="Symbol" panose="05050102010706020507" pitchFamily="18" charset="2"/>
                <a:buChar char=""/>
              </a:pPr>
              <a:r>
                <a:rPr lang="en-US" sz="1100">
                  <a:effectLst/>
                  <a:ea typeface="Calibri" panose="020F0502020204030204" pitchFamily="34" charset="0"/>
                  <a:cs typeface="Times New Roman" panose="02020603050405020304" pitchFamily="18" charset="0"/>
                </a:rPr>
                <a:t>Think about the future</a:t>
              </a:r>
            </a:p>
            <a:p>
              <a:pPr marL="342900" marR="0" lvl="0" indent="-342900">
                <a:lnSpc>
                  <a:spcPct val="115000"/>
                </a:lnSpc>
                <a:spcBef>
                  <a:spcPts val="0"/>
                </a:spcBef>
                <a:spcAft>
                  <a:spcPts val="0"/>
                </a:spcAft>
                <a:buFont typeface="Symbol" panose="05050102010706020507" pitchFamily="18" charset="2"/>
                <a:buChar char=""/>
              </a:pPr>
              <a:r>
                <a:rPr lang="en-US" sz="1100">
                  <a:effectLst/>
                  <a:ea typeface="Calibri" panose="020F0502020204030204" pitchFamily="34" charset="0"/>
                  <a:cs typeface="Times New Roman" panose="02020603050405020304" pitchFamily="18" charset="0"/>
                </a:rPr>
                <a:t>Provide the tools</a:t>
              </a:r>
            </a:p>
          </p:txBody>
        </p:sp>
        <p:sp>
          <p:nvSpPr>
            <p:cNvPr id="13" name="Text Box 5"/>
            <p:cNvSpPr txBox="1"/>
            <p:nvPr/>
          </p:nvSpPr>
          <p:spPr>
            <a:xfrm>
              <a:off x="120579" y="100484"/>
              <a:ext cx="1296237" cy="807654"/>
            </a:xfrm>
            <a:prstGeom prst="rect">
              <a:avLst/>
            </a:prstGeom>
            <a:ln/>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b="1">
                  <a:effectLst/>
                  <a:ea typeface="Calibri" panose="020F0502020204030204" pitchFamily="34" charset="0"/>
                  <a:cs typeface="Times New Roman" panose="02020603050405020304" pitchFamily="18" charset="0"/>
                </a:rPr>
                <a:t>PERSON CENTERED</a:t>
              </a:r>
              <a:endParaRPr lang="en-US" sz="1100">
                <a:effectLst/>
                <a:ea typeface="Calibri" panose="020F0502020204030204" pitchFamily="34" charset="0"/>
                <a:cs typeface="Times New Roman" panose="02020603050405020304" pitchFamily="18" charset="0"/>
              </a:endParaRPr>
            </a:p>
          </p:txBody>
        </p:sp>
      </p:grpSp>
      <p:grpSp>
        <p:nvGrpSpPr>
          <p:cNvPr id="6" name="Group 5"/>
          <p:cNvGrpSpPr/>
          <p:nvPr/>
        </p:nvGrpSpPr>
        <p:grpSpPr>
          <a:xfrm>
            <a:off x="4559300" y="2532062"/>
            <a:ext cx="1557020" cy="3594100"/>
            <a:chOff x="0" y="0"/>
            <a:chExt cx="1557020" cy="2662813"/>
          </a:xfrm>
        </p:grpSpPr>
        <p:sp>
          <p:nvSpPr>
            <p:cNvPr id="10" name="Text Box 2"/>
            <p:cNvSpPr txBox="1">
              <a:spLocks noChangeArrowheads="1"/>
            </p:cNvSpPr>
            <p:nvPr/>
          </p:nvSpPr>
          <p:spPr bwMode="auto">
            <a:xfrm>
              <a:off x="0" y="0"/>
              <a:ext cx="1557020" cy="266281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rot="0" vert="horz" wrap="square" lIns="91440" tIns="45720" rIns="91440" bIns="45720" anchor="t" anchorCtr="0">
              <a:noAutofit/>
            </a:bodyPr>
            <a:lstStyle/>
            <a:p>
              <a:pPr marL="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ID the need</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Know your resources</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What gets measured gets solved</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You are creative, use it!</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Share the wealth</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Start with solutions</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Plan Do Check Act</a:t>
              </a:r>
            </a:p>
          </p:txBody>
        </p:sp>
        <p:sp>
          <p:nvSpPr>
            <p:cNvPr id="11" name="Text Box 8"/>
            <p:cNvSpPr txBox="1"/>
            <p:nvPr/>
          </p:nvSpPr>
          <p:spPr>
            <a:xfrm>
              <a:off x="140677" y="100484"/>
              <a:ext cx="1266092" cy="582295"/>
            </a:xfrm>
            <a:prstGeom prst="rect">
              <a:avLst/>
            </a:prstGeom>
            <a:ln/>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400" b="1" dirty="0">
                  <a:effectLst/>
                  <a:ea typeface="Calibri" panose="020F0502020204030204" pitchFamily="34" charset="0"/>
                  <a:cs typeface="Times New Roman" panose="02020603050405020304" pitchFamily="18" charset="0"/>
                </a:rPr>
                <a:t>PROVIDE </a:t>
              </a:r>
              <a:r>
                <a:rPr lang="en-US" sz="1200" b="1" dirty="0">
                  <a:effectLst/>
                  <a:ea typeface="Calibri" panose="020F0502020204030204" pitchFamily="34" charset="0"/>
                  <a:cs typeface="Times New Roman" panose="02020603050405020304" pitchFamily="18" charset="0"/>
                </a:rPr>
                <a:t>SOLUTIONS</a:t>
              </a:r>
              <a:endParaRPr lang="en-US" sz="1050" dirty="0">
                <a:effectLst/>
                <a:ea typeface="Calibri" panose="020F0502020204030204" pitchFamily="34" charset="0"/>
                <a:cs typeface="Times New Roman" panose="02020603050405020304" pitchFamily="18" charset="0"/>
              </a:endParaRPr>
            </a:p>
          </p:txBody>
        </p:sp>
      </p:grpSp>
      <p:grpSp>
        <p:nvGrpSpPr>
          <p:cNvPr id="7" name="Group 6"/>
          <p:cNvGrpSpPr/>
          <p:nvPr/>
        </p:nvGrpSpPr>
        <p:grpSpPr>
          <a:xfrm>
            <a:off x="6324600" y="2532062"/>
            <a:ext cx="1557020" cy="3594100"/>
            <a:chOff x="0" y="0"/>
            <a:chExt cx="1557020" cy="2662813"/>
          </a:xfrm>
        </p:grpSpPr>
        <p:sp>
          <p:nvSpPr>
            <p:cNvPr id="8" name="Text Box 2"/>
            <p:cNvSpPr txBox="1">
              <a:spLocks noChangeArrowheads="1"/>
            </p:cNvSpPr>
            <p:nvPr/>
          </p:nvSpPr>
          <p:spPr bwMode="auto">
            <a:xfrm>
              <a:off x="0" y="0"/>
              <a:ext cx="1557020" cy="266281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rot="0" vert="horz" wrap="square" lIns="91440" tIns="45720" rIns="91440" bIns="45720" anchor="t" anchorCtr="0">
              <a:noAutofit/>
            </a:bodyPr>
            <a:lstStyle/>
            <a:p>
              <a:pPr marL="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285750" marR="0">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LEAN starts with me!</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LEAN makes experiences better</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All staff are LEAN</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Save Money, Make Money</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Never satisfied</a:t>
              </a:r>
            </a:p>
            <a:p>
              <a:pPr marL="342900" marR="0" lvl="0" indent="-342900">
                <a:lnSpc>
                  <a:spcPct val="115000"/>
                </a:lnSpc>
                <a:spcBef>
                  <a:spcPts val="0"/>
                </a:spcBef>
                <a:spcAft>
                  <a:spcPts val="0"/>
                </a:spcAft>
                <a:buFont typeface="Symbol" panose="05050102010706020507" pitchFamily="18" charset="2"/>
                <a:buChar char=""/>
              </a:pPr>
              <a:r>
                <a:rPr lang="en-US" sz="1100" dirty="0">
                  <a:effectLst/>
                  <a:ea typeface="Calibri" panose="020F0502020204030204" pitchFamily="34" charset="0"/>
                  <a:cs typeface="Times New Roman" panose="02020603050405020304" pitchFamily="18" charset="0"/>
                </a:rPr>
                <a:t>Celebrate your successes </a:t>
              </a:r>
            </a:p>
          </p:txBody>
        </p:sp>
        <p:sp>
          <p:nvSpPr>
            <p:cNvPr id="9" name="Text Box 11"/>
            <p:cNvSpPr txBox="1"/>
            <p:nvPr/>
          </p:nvSpPr>
          <p:spPr>
            <a:xfrm>
              <a:off x="150725" y="100484"/>
              <a:ext cx="1245996" cy="582295"/>
            </a:xfrm>
            <a:prstGeom prst="rect">
              <a:avLst/>
            </a:prstGeom>
            <a:ln/>
          </p:spPr>
          <p:style>
            <a:lnRef idx="1">
              <a:schemeClr val="dk1"/>
            </a:lnRef>
            <a:fillRef idx="3">
              <a:schemeClr val="dk1"/>
            </a:fillRef>
            <a:effectRef idx="2">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600" b="1">
                  <a:effectLst/>
                  <a:ea typeface="Calibri" panose="020F0502020204030204" pitchFamily="34" charset="0"/>
                  <a:cs typeface="Times New Roman" panose="02020603050405020304" pitchFamily="18" charset="0"/>
                </a:rPr>
                <a:t>LEAN</a:t>
              </a:r>
              <a:endParaRPr lang="en-US" sz="1100">
                <a:effectLst/>
                <a:ea typeface="Calibri" panose="020F0502020204030204" pitchFamily="34" charset="0"/>
                <a:cs typeface="Times New Roman" panose="02020603050405020304" pitchFamily="18" charset="0"/>
              </a:endParaRPr>
            </a:p>
          </p:txBody>
        </p:sp>
      </p:grpSp>
      <p:sp>
        <p:nvSpPr>
          <p:cNvPr id="16" name="Right Arrow 15"/>
          <p:cNvSpPr/>
          <p:nvPr/>
        </p:nvSpPr>
        <p:spPr>
          <a:xfrm>
            <a:off x="381000" y="3581400"/>
            <a:ext cx="8305800" cy="11430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Decision Making Order</a:t>
            </a:r>
            <a:endParaRPr lang="en-US" dirty="0"/>
          </a:p>
        </p:txBody>
      </p:sp>
    </p:spTree>
    <p:extLst>
      <p:ext uri="{BB962C8B-B14F-4D97-AF65-F5344CB8AC3E}">
        <p14:creationId xmlns:p14="http://schemas.microsoft.com/office/powerpoint/2010/main" val="34094628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Training</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Two Goals</a:t>
            </a:r>
          </a:p>
          <a:p>
            <a:pPr marL="800100" lvl="1" indent="-342900"/>
            <a:r>
              <a:rPr lang="en-US" dirty="0" smtClean="0"/>
              <a:t>Standardization of Clinical and Leadership Processes</a:t>
            </a:r>
          </a:p>
          <a:p>
            <a:pPr marL="800100" lvl="1" indent="-342900"/>
            <a:r>
              <a:rPr lang="en-US" dirty="0" smtClean="0"/>
              <a:t>Reduced cost to AAAs</a:t>
            </a:r>
            <a:endParaRPr lang="en-US" dirty="0"/>
          </a:p>
          <a:p>
            <a:pPr marL="342900" indent="-342900">
              <a:buFont typeface="Arial" panose="020B0604020202020204" pitchFamily="34" charset="0"/>
              <a:buChar char="•"/>
            </a:pPr>
            <a:r>
              <a:rPr lang="en-US" dirty="0" smtClean="0"/>
              <a:t>Three Areas</a:t>
            </a:r>
          </a:p>
          <a:p>
            <a:pPr marL="800100" lvl="1" indent="-342900"/>
            <a:r>
              <a:rPr lang="en-US" dirty="0" smtClean="0"/>
              <a:t>Clinical Training- Duals Pilot</a:t>
            </a:r>
          </a:p>
          <a:p>
            <a:pPr marL="800100" lvl="1" indent="-342900"/>
            <a:r>
              <a:rPr lang="en-US" dirty="0" smtClean="0"/>
              <a:t>Continuous Education Credit Trainings</a:t>
            </a:r>
          </a:p>
          <a:p>
            <a:pPr marL="800100" lvl="1" indent="-342900"/>
            <a:r>
              <a:rPr lang="en-US" dirty="0" smtClean="0"/>
              <a:t>Leadership Development </a:t>
            </a:r>
          </a:p>
        </p:txBody>
      </p:sp>
      <p:sp>
        <p:nvSpPr>
          <p:cNvPr id="4" name="Slide Number Placeholder 3"/>
          <p:cNvSpPr>
            <a:spLocks noGrp="1"/>
          </p:cNvSpPr>
          <p:nvPr>
            <p:ph type="sldNum" sz="quarter" idx="12"/>
          </p:nvPr>
        </p:nvSpPr>
        <p:spPr/>
        <p:txBody>
          <a:bodyPr/>
          <a:lstStyle/>
          <a:p>
            <a:fld id="{DAA87913-B2E2-4B23-974C-A67245A28854}" type="slidenum">
              <a:rPr lang="en-US" smtClean="0"/>
              <a:t>16</a:t>
            </a:fld>
            <a:endParaRPr lang="en-US"/>
          </a:p>
        </p:txBody>
      </p:sp>
    </p:spTree>
    <p:extLst>
      <p:ext uri="{BB962C8B-B14F-4D97-AF65-F5344CB8AC3E}">
        <p14:creationId xmlns:p14="http://schemas.microsoft.com/office/powerpoint/2010/main" val="462718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48600" cy="837882"/>
          </a:xfrm>
        </p:spPr>
        <p:txBody>
          <a:bodyPr/>
          <a:lstStyle/>
          <a:p>
            <a:r>
              <a:rPr lang="en-US" dirty="0" smtClean="0"/>
              <a:t>Compliance Program</a:t>
            </a:r>
            <a:endParaRPr lang="en-US" dirty="0"/>
          </a:p>
        </p:txBody>
      </p:sp>
      <p:sp>
        <p:nvSpPr>
          <p:cNvPr id="3" name="Content Placeholder 2"/>
          <p:cNvSpPr>
            <a:spLocks noGrp="1"/>
          </p:cNvSpPr>
          <p:nvPr>
            <p:ph idx="1"/>
          </p:nvPr>
        </p:nvSpPr>
        <p:spPr>
          <a:xfrm>
            <a:off x="457200" y="1143000"/>
            <a:ext cx="7620000" cy="5297488"/>
          </a:xfrm>
        </p:spPr>
        <p:txBody>
          <a:bodyPr>
            <a:normAutofit/>
          </a:bodyPr>
          <a:lstStyle/>
          <a:p>
            <a:r>
              <a:rPr lang="en-US" dirty="0" smtClean="0"/>
              <a:t>Shared Compliance Director—3 AAAs</a:t>
            </a:r>
          </a:p>
          <a:p>
            <a:endParaRPr lang="en-US" dirty="0"/>
          </a:p>
          <a:p>
            <a:r>
              <a:rPr lang="en-US" dirty="0" smtClean="0"/>
              <a:t>Auditing and Monitoring plan based on all shared programs</a:t>
            </a:r>
          </a:p>
          <a:p>
            <a:pPr marL="342900" indent="-342900">
              <a:buFont typeface="Arial" panose="020B0604020202020204" pitchFamily="34" charset="0"/>
              <a:buChar char="•"/>
            </a:pPr>
            <a:r>
              <a:rPr lang="en-US" dirty="0" smtClean="0"/>
              <a:t>Care Management</a:t>
            </a:r>
          </a:p>
          <a:p>
            <a:pPr marL="342900" indent="-342900">
              <a:buFont typeface="Arial" panose="020B0604020202020204" pitchFamily="34" charset="0"/>
              <a:buChar char="•"/>
            </a:pPr>
            <a:r>
              <a:rPr lang="en-US" dirty="0" smtClean="0"/>
              <a:t>Provider Monitoring</a:t>
            </a:r>
          </a:p>
          <a:p>
            <a:pPr marL="342900" indent="-342900">
              <a:buFont typeface="Arial" panose="020B0604020202020204" pitchFamily="34" charset="0"/>
              <a:buChar char="•"/>
            </a:pPr>
            <a:r>
              <a:rPr lang="en-US" dirty="0" smtClean="0"/>
              <a:t>Elder Rights/Ombudsman/MFP</a:t>
            </a:r>
          </a:p>
          <a:p>
            <a:pPr marL="342900" indent="-342900">
              <a:buFont typeface="Arial" panose="020B0604020202020204" pitchFamily="34" charset="0"/>
              <a:buChar char="•"/>
            </a:pPr>
            <a:r>
              <a:rPr lang="en-US" dirty="0" smtClean="0"/>
              <a:t>Front Door/ADRC</a:t>
            </a:r>
          </a:p>
          <a:p>
            <a:endParaRPr lang="en-US" dirty="0"/>
          </a:p>
          <a:p>
            <a:r>
              <a:rPr lang="en-US" dirty="0" smtClean="0"/>
              <a:t>Extensive HIPAA Assessments and action plan</a:t>
            </a:r>
          </a:p>
          <a:p>
            <a:endParaRPr lang="en-US" dirty="0"/>
          </a:p>
          <a:p>
            <a:r>
              <a:rPr lang="en-US" dirty="0" smtClean="0"/>
              <a:t>Feeds directly Quality Improvement Program</a:t>
            </a:r>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17</a:t>
            </a:fld>
            <a:endParaRPr lang="en-US"/>
          </a:p>
        </p:txBody>
      </p:sp>
    </p:spTree>
    <p:extLst>
      <p:ext uri="{BB962C8B-B14F-4D97-AF65-F5344CB8AC3E}">
        <p14:creationId xmlns:p14="http://schemas.microsoft.com/office/powerpoint/2010/main" val="2124161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Quality Improvement Program</a:t>
            </a:r>
            <a:endParaRPr lang="en-US" dirty="0"/>
          </a:p>
        </p:txBody>
      </p:sp>
      <p:sp>
        <p:nvSpPr>
          <p:cNvPr id="3" name="Content Placeholder 2"/>
          <p:cNvSpPr>
            <a:spLocks noGrp="1"/>
          </p:cNvSpPr>
          <p:nvPr>
            <p:ph idx="1"/>
          </p:nvPr>
        </p:nvSpPr>
        <p:spPr/>
        <p:txBody>
          <a:bodyPr/>
          <a:lstStyle/>
          <a:p>
            <a:r>
              <a:rPr lang="en-US" dirty="0" smtClean="0"/>
              <a:t>Shared program across 3 Northeast Ohio AAAs</a:t>
            </a:r>
          </a:p>
          <a:p>
            <a:endParaRPr lang="en-US" dirty="0"/>
          </a:p>
          <a:p>
            <a:r>
              <a:rPr lang="en-US" dirty="0" smtClean="0"/>
              <a:t>Standard program elements</a:t>
            </a:r>
          </a:p>
          <a:p>
            <a:r>
              <a:rPr lang="en-US" dirty="0"/>
              <a:t>	</a:t>
            </a:r>
            <a:r>
              <a:rPr lang="en-US" dirty="0" smtClean="0"/>
              <a:t>Committee</a:t>
            </a:r>
          </a:p>
          <a:p>
            <a:r>
              <a:rPr lang="en-US" dirty="0"/>
              <a:t>	Performance measures</a:t>
            </a:r>
          </a:p>
          <a:p>
            <a:r>
              <a:rPr lang="en-US" dirty="0" smtClean="0"/>
              <a:t>	Quality Improvement Activities</a:t>
            </a:r>
          </a:p>
          <a:p>
            <a:r>
              <a:rPr lang="en-US" dirty="0"/>
              <a:t>	</a:t>
            </a:r>
            <a:r>
              <a:rPr lang="en-US" dirty="0" smtClean="0"/>
              <a:t>Standard methodology (Lean/Six Sigma)</a:t>
            </a:r>
          </a:p>
          <a:p>
            <a:r>
              <a:rPr lang="en-US" dirty="0"/>
              <a:t>	</a:t>
            </a:r>
            <a:r>
              <a:rPr lang="en-US" dirty="0" smtClean="0"/>
              <a:t>Evaluation</a:t>
            </a:r>
            <a:endParaRPr lang="en-US" dirty="0"/>
          </a:p>
          <a:p>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18</a:t>
            </a:fld>
            <a:endParaRPr lang="en-US"/>
          </a:p>
        </p:txBody>
      </p:sp>
    </p:spTree>
    <p:extLst>
      <p:ext uri="{BB962C8B-B14F-4D97-AF65-F5344CB8AC3E}">
        <p14:creationId xmlns:p14="http://schemas.microsoft.com/office/powerpoint/2010/main" val="4160465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1371600"/>
          </a:xfrm>
        </p:spPr>
        <p:txBody>
          <a:bodyPr>
            <a:normAutofit fontScale="90000"/>
          </a:bodyPr>
          <a:lstStyle/>
          <a:p>
            <a:r>
              <a:rPr lang="en-US" dirty="0" smtClean="0"/>
              <a:t>Culture and Quality Improvement—Non-Blaming </a:t>
            </a:r>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19</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14" y="1752600"/>
            <a:ext cx="8971685" cy="5105400"/>
          </a:xfrm>
        </p:spPr>
      </p:pic>
      <p:sp>
        <p:nvSpPr>
          <p:cNvPr id="8" name="Oval 7"/>
          <p:cNvSpPr/>
          <p:nvPr/>
        </p:nvSpPr>
        <p:spPr>
          <a:xfrm>
            <a:off x="457200" y="5334000"/>
            <a:ext cx="8077200" cy="13716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999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Direction Home Akron Canton Area Agency on Aging and Disabilities </a:t>
            </a:r>
          </a:p>
          <a:p>
            <a:pPr marL="342900" indent="-342900">
              <a:buFont typeface="Arial" panose="020B0604020202020204" pitchFamily="34" charset="0"/>
              <a:buChar char="•"/>
            </a:pPr>
            <a:r>
              <a:rPr lang="en-US" dirty="0" smtClean="0"/>
              <a:t>Matthew L. Reed</a:t>
            </a:r>
          </a:p>
          <a:p>
            <a:pPr marL="342900" indent="-342900">
              <a:buFont typeface="Arial" panose="020B0604020202020204" pitchFamily="34" charset="0"/>
              <a:buChar char="•"/>
            </a:pPr>
            <a:r>
              <a:rPr lang="en-US" dirty="0" smtClean="0"/>
              <a:t>Abigail M. Morgan </a:t>
            </a:r>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2</a:t>
            </a:fld>
            <a:endParaRPr lang="en-US"/>
          </a:p>
        </p:txBody>
      </p:sp>
    </p:spTree>
    <p:extLst>
      <p:ext uri="{BB962C8B-B14F-4D97-AF65-F5344CB8AC3E}">
        <p14:creationId xmlns:p14="http://schemas.microsoft.com/office/powerpoint/2010/main" val="2708207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1371600"/>
          </a:xfrm>
        </p:spPr>
        <p:txBody>
          <a:bodyPr>
            <a:normAutofit fontScale="90000"/>
          </a:bodyPr>
          <a:lstStyle/>
          <a:p>
            <a:r>
              <a:rPr lang="en-US" dirty="0" smtClean="0"/>
              <a:t>Culture and Quality Improvement—Non-Blaming </a:t>
            </a:r>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20</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14" y="1752600"/>
            <a:ext cx="8971685" cy="5105400"/>
          </a:xfrm>
        </p:spPr>
      </p:pic>
      <p:sp>
        <p:nvSpPr>
          <p:cNvPr id="8" name="Oval 7"/>
          <p:cNvSpPr/>
          <p:nvPr/>
        </p:nvSpPr>
        <p:spPr>
          <a:xfrm>
            <a:off x="457200" y="5334000"/>
            <a:ext cx="8077200" cy="13716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038600" y="5105718"/>
            <a:ext cx="1295400" cy="9140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90900" y="4960304"/>
            <a:ext cx="1295400" cy="9140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43200" y="5105718"/>
            <a:ext cx="1295400" cy="9140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371600" y="5006658"/>
            <a:ext cx="1295400" cy="9140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23900" y="5105718"/>
            <a:ext cx="1295400" cy="9140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42586" y="5016977"/>
            <a:ext cx="1295400" cy="9140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43093" y="4968083"/>
            <a:ext cx="1295400" cy="9140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047079" y="4960304"/>
            <a:ext cx="1295400" cy="91408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155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fontScale="90000"/>
          </a:bodyPr>
          <a:lstStyle/>
          <a:p>
            <a:r>
              <a:rPr lang="en-US" dirty="0" smtClean="0"/>
              <a:t>QI Process to address Team Meeting Performance</a:t>
            </a:r>
            <a:endParaRPr lang="en-US" dirty="0"/>
          </a:p>
        </p:txBody>
      </p:sp>
      <p:pic>
        <p:nvPicPr>
          <p:cNvPr id="5" name="Content Placeholder 4"/>
          <p:cNvPicPr>
            <a:picLocks noGrp="1" noChangeAspect="1"/>
          </p:cNvPicPr>
          <p:nvPr>
            <p:ph idx="1"/>
          </p:nvPr>
        </p:nvPicPr>
        <p:blipFill>
          <a:blip r:embed="rId2"/>
          <a:stretch>
            <a:fillRect/>
          </a:stretch>
        </p:blipFill>
        <p:spPr>
          <a:xfrm>
            <a:off x="76200" y="1752600"/>
            <a:ext cx="8865066" cy="1696847"/>
          </a:xfrm>
          <a:prstGeom prst="rect">
            <a:avLst/>
          </a:prstGeom>
        </p:spPr>
      </p:pic>
      <p:sp>
        <p:nvSpPr>
          <p:cNvPr id="4" name="Slide Number Placeholder 3"/>
          <p:cNvSpPr>
            <a:spLocks noGrp="1"/>
          </p:cNvSpPr>
          <p:nvPr>
            <p:ph type="sldNum" sz="quarter" idx="12"/>
          </p:nvPr>
        </p:nvSpPr>
        <p:spPr/>
        <p:txBody>
          <a:bodyPr/>
          <a:lstStyle/>
          <a:p>
            <a:fld id="{DAA87913-B2E2-4B23-974C-A67245A28854}" type="slidenum">
              <a:rPr lang="en-US" smtClean="0"/>
              <a:t>21</a:t>
            </a:fld>
            <a:endParaRPr lang="en-US"/>
          </a:p>
        </p:txBody>
      </p:sp>
      <p:sp>
        <p:nvSpPr>
          <p:cNvPr id="6" name="TextBox 5"/>
          <p:cNvSpPr txBox="1"/>
          <p:nvPr/>
        </p:nvSpPr>
        <p:spPr>
          <a:xfrm>
            <a:off x="274320" y="3581400"/>
            <a:ext cx="822960" cy="2077492"/>
          </a:xfrm>
          <a:prstGeom prst="rect">
            <a:avLst/>
          </a:prstGeom>
          <a:noFill/>
        </p:spPr>
        <p:txBody>
          <a:bodyPr wrap="square" rtlCol="0">
            <a:spAutoFit/>
          </a:bodyPr>
          <a:lstStyle/>
          <a:p>
            <a:r>
              <a:rPr lang="en-US" dirty="0" smtClean="0"/>
              <a:t>1.</a:t>
            </a:r>
          </a:p>
          <a:p>
            <a:endParaRPr lang="en-US" sz="1500" dirty="0" smtClean="0"/>
          </a:p>
          <a:p>
            <a:r>
              <a:rPr lang="en-US" sz="1500" dirty="0" smtClean="0"/>
              <a:t>Project Select.</a:t>
            </a:r>
          </a:p>
          <a:p>
            <a:endParaRPr lang="en-US" sz="1500" dirty="0"/>
          </a:p>
          <a:p>
            <a:r>
              <a:rPr lang="en-US" sz="1500" dirty="0" smtClean="0"/>
              <a:t>Team </a:t>
            </a:r>
            <a:r>
              <a:rPr lang="en-US" sz="1500" dirty="0" err="1" smtClean="0"/>
              <a:t>Devlp</a:t>
            </a:r>
            <a:r>
              <a:rPr lang="en-US" dirty="0" smtClean="0"/>
              <a:t>.</a:t>
            </a:r>
          </a:p>
          <a:p>
            <a:pPr marL="342900" indent="-342900">
              <a:buAutoNum type="arabicPeriod"/>
            </a:pPr>
            <a:endParaRPr lang="en-US" dirty="0"/>
          </a:p>
        </p:txBody>
      </p:sp>
      <p:sp>
        <p:nvSpPr>
          <p:cNvPr id="7" name="TextBox 6"/>
          <p:cNvSpPr txBox="1"/>
          <p:nvPr/>
        </p:nvSpPr>
        <p:spPr>
          <a:xfrm>
            <a:off x="1596390" y="3581400"/>
            <a:ext cx="822960" cy="2262158"/>
          </a:xfrm>
          <a:prstGeom prst="rect">
            <a:avLst/>
          </a:prstGeom>
          <a:noFill/>
        </p:spPr>
        <p:txBody>
          <a:bodyPr wrap="square" rtlCol="0">
            <a:spAutoFit/>
          </a:bodyPr>
          <a:lstStyle/>
          <a:p>
            <a:r>
              <a:rPr lang="en-US" dirty="0"/>
              <a:t>2</a:t>
            </a:r>
            <a:r>
              <a:rPr lang="en-US" dirty="0" smtClean="0"/>
              <a:t>.</a:t>
            </a:r>
          </a:p>
          <a:p>
            <a:endParaRPr lang="en-US" sz="1500" dirty="0" smtClean="0"/>
          </a:p>
          <a:p>
            <a:r>
              <a:rPr lang="en-US" sz="1500" dirty="0" smtClean="0"/>
              <a:t>Project Launch</a:t>
            </a:r>
          </a:p>
          <a:p>
            <a:endParaRPr lang="en-US" sz="1500" dirty="0"/>
          </a:p>
          <a:p>
            <a:r>
              <a:rPr lang="en-US" sz="1500" dirty="0" smtClean="0"/>
              <a:t>Initial Team Mtg.</a:t>
            </a:r>
            <a:endParaRPr lang="en-US" dirty="0" smtClean="0"/>
          </a:p>
          <a:p>
            <a:pPr marL="342900" indent="-342900">
              <a:buAutoNum type="arabicPeriod"/>
            </a:pPr>
            <a:endParaRPr lang="en-US" dirty="0"/>
          </a:p>
        </p:txBody>
      </p:sp>
      <p:sp>
        <p:nvSpPr>
          <p:cNvPr id="8" name="TextBox 7"/>
          <p:cNvSpPr txBox="1"/>
          <p:nvPr/>
        </p:nvSpPr>
        <p:spPr>
          <a:xfrm>
            <a:off x="2714625" y="3581400"/>
            <a:ext cx="822960" cy="2262158"/>
          </a:xfrm>
          <a:prstGeom prst="rect">
            <a:avLst/>
          </a:prstGeom>
          <a:noFill/>
        </p:spPr>
        <p:txBody>
          <a:bodyPr wrap="square" rtlCol="0">
            <a:spAutoFit/>
          </a:bodyPr>
          <a:lstStyle/>
          <a:p>
            <a:r>
              <a:rPr lang="en-US" dirty="0" smtClean="0"/>
              <a:t>3.</a:t>
            </a:r>
          </a:p>
          <a:p>
            <a:endParaRPr lang="en-US" sz="1500" dirty="0" smtClean="0"/>
          </a:p>
          <a:p>
            <a:r>
              <a:rPr lang="en-US" sz="1500" dirty="0" smtClean="0"/>
              <a:t>Go to </a:t>
            </a:r>
            <a:r>
              <a:rPr lang="en-US" sz="1500" dirty="0" err="1" smtClean="0"/>
              <a:t>Gemba</a:t>
            </a:r>
            <a:endParaRPr lang="en-US" sz="1500" dirty="0" smtClean="0"/>
          </a:p>
          <a:p>
            <a:endParaRPr lang="en-US" sz="1500" dirty="0"/>
          </a:p>
          <a:p>
            <a:r>
              <a:rPr lang="en-US" sz="1500" dirty="0" smtClean="0"/>
              <a:t>Root cause </a:t>
            </a:r>
            <a:r>
              <a:rPr lang="en-US" sz="1500" dirty="0" err="1" smtClean="0"/>
              <a:t>ident</a:t>
            </a:r>
            <a:r>
              <a:rPr lang="en-US" sz="1500" dirty="0" smtClean="0"/>
              <a:t>.</a:t>
            </a:r>
            <a:endParaRPr lang="en-US" dirty="0" smtClean="0"/>
          </a:p>
          <a:p>
            <a:pPr marL="342900" indent="-342900">
              <a:buAutoNum type="arabicPeriod"/>
            </a:pPr>
            <a:endParaRPr lang="en-US" dirty="0"/>
          </a:p>
        </p:txBody>
      </p:sp>
      <p:sp>
        <p:nvSpPr>
          <p:cNvPr id="9" name="TextBox 8"/>
          <p:cNvSpPr txBox="1"/>
          <p:nvPr/>
        </p:nvSpPr>
        <p:spPr>
          <a:xfrm>
            <a:off x="3687445" y="3581400"/>
            <a:ext cx="991235" cy="1569660"/>
          </a:xfrm>
          <a:prstGeom prst="rect">
            <a:avLst/>
          </a:prstGeom>
          <a:noFill/>
        </p:spPr>
        <p:txBody>
          <a:bodyPr wrap="square" rtlCol="0">
            <a:spAutoFit/>
          </a:bodyPr>
          <a:lstStyle/>
          <a:p>
            <a:r>
              <a:rPr lang="en-US" dirty="0" smtClean="0"/>
              <a:t>4.</a:t>
            </a:r>
          </a:p>
          <a:p>
            <a:endParaRPr lang="en-US" sz="1500" dirty="0" smtClean="0"/>
          </a:p>
          <a:p>
            <a:r>
              <a:rPr lang="en-US" sz="1500" dirty="0" smtClean="0"/>
              <a:t>Process Mapping</a:t>
            </a:r>
          </a:p>
          <a:p>
            <a:endParaRPr lang="en-US" sz="1500" dirty="0"/>
          </a:p>
          <a:p>
            <a:pPr marL="342900" indent="-342900">
              <a:buAutoNum type="arabicPeriod"/>
            </a:pPr>
            <a:endParaRPr lang="en-US" dirty="0"/>
          </a:p>
        </p:txBody>
      </p:sp>
      <p:sp>
        <p:nvSpPr>
          <p:cNvPr id="10" name="TextBox 9"/>
          <p:cNvSpPr txBox="1"/>
          <p:nvPr/>
        </p:nvSpPr>
        <p:spPr>
          <a:xfrm>
            <a:off x="4805680" y="3586480"/>
            <a:ext cx="822960" cy="1338828"/>
          </a:xfrm>
          <a:prstGeom prst="rect">
            <a:avLst/>
          </a:prstGeom>
          <a:noFill/>
        </p:spPr>
        <p:txBody>
          <a:bodyPr wrap="square" rtlCol="0">
            <a:spAutoFit/>
          </a:bodyPr>
          <a:lstStyle/>
          <a:p>
            <a:r>
              <a:rPr lang="en-US" dirty="0" smtClean="0"/>
              <a:t>5.</a:t>
            </a:r>
          </a:p>
          <a:p>
            <a:endParaRPr lang="en-US" sz="1500" dirty="0" smtClean="0"/>
          </a:p>
          <a:p>
            <a:r>
              <a:rPr lang="en-US" sz="1500" dirty="0" smtClean="0"/>
              <a:t>Pilot</a:t>
            </a:r>
          </a:p>
          <a:p>
            <a:endParaRPr lang="en-US" sz="1500" dirty="0"/>
          </a:p>
          <a:p>
            <a:pPr marL="342900" indent="-342900">
              <a:buAutoNum type="arabicPeriod"/>
            </a:pPr>
            <a:endParaRPr lang="en-US" dirty="0"/>
          </a:p>
        </p:txBody>
      </p:sp>
      <p:sp>
        <p:nvSpPr>
          <p:cNvPr id="11" name="TextBox 10"/>
          <p:cNvSpPr txBox="1"/>
          <p:nvPr/>
        </p:nvSpPr>
        <p:spPr>
          <a:xfrm>
            <a:off x="5918200" y="3581400"/>
            <a:ext cx="822960" cy="1754326"/>
          </a:xfrm>
          <a:prstGeom prst="rect">
            <a:avLst/>
          </a:prstGeom>
          <a:noFill/>
        </p:spPr>
        <p:txBody>
          <a:bodyPr wrap="square" rtlCol="0">
            <a:spAutoFit/>
          </a:bodyPr>
          <a:lstStyle/>
          <a:p>
            <a:r>
              <a:rPr lang="en-US" dirty="0" smtClean="0"/>
              <a:t>6.</a:t>
            </a:r>
          </a:p>
          <a:p>
            <a:endParaRPr lang="en-US" sz="1500" dirty="0" smtClean="0"/>
          </a:p>
          <a:p>
            <a:r>
              <a:rPr lang="en-US" sz="1500" dirty="0" smtClean="0"/>
              <a:t>Pilot Review</a:t>
            </a:r>
          </a:p>
          <a:p>
            <a:endParaRPr lang="en-US" sz="1500" dirty="0"/>
          </a:p>
          <a:p>
            <a:r>
              <a:rPr lang="en-US" sz="1500" dirty="0" smtClean="0"/>
              <a:t>Control Plan</a:t>
            </a:r>
            <a:endParaRPr lang="en-US" dirty="0"/>
          </a:p>
        </p:txBody>
      </p:sp>
      <p:sp>
        <p:nvSpPr>
          <p:cNvPr id="12" name="TextBox 11"/>
          <p:cNvSpPr txBox="1"/>
          <p:nvPr/>
        </p:nvSpPr>
        <p:spPr>
          <a:xfrm>
            <a:off x="7162800" y="3581400"/>
            <a:ext cx="939800" cy="2031325"/>
          </a:xfrm>
          <a:prstGeom prst="rect">
            <a:avLst/>
          </a:prstGeom>
          <a:noFill/>
        </p:spPr>
        <p:txBody>
          <a:bodyPr wrap="square" rtlCol="0">
            <a:spAutoFit/>
          </a:bodyPr>
          <a:lstStyle/>
          <a:p>
            <a:r>
              <a:rPr lang="en-US" dirty="0"/>
              <a:t>7</a:t>
            </a:r>
            <a:r>
              <a:rPr lang="en-US" dirty="0" smtClean="0"/>
              <a:t>.</a:t>
            </a:r>
          </a:p>
          <a:p>
            <a:endParaRPr lang="en-US" sz="1500" dirty="0" smtClean="0"/>
          </a:p>
          <a:p>
            <a:r>
              <a:rPr lang="en-US" sz="1500" dirty="0" smtClean="0"/>
              <a:t>Present</a:t>
            </a:r>
          </a:p>
          <a:p>
            <a:endParaRPr lang="en-US" sz="1500" dirty="0"/>
          </a:p>
          <a:p>
            <a:r>
              <a:rPr lang="en-US" sz="1500" dirty="0" smtClean="0"/>
              <a:t>Training Plan </a:t>
            </a:r>
            <a:r>
              <a:rPr lang="en-US" sz="1500" dirty="0" err="1" smtClean="0"/>
              <a:t>Devlp</a:t>
            </a:r>
            <a:endParaRPr lang="en-US" dirty="0" smtClean="0"/>
          </a:p>
          <a:p>
            <a:pPr marL="342900" indent="-342900">
              <a:buAutoNum type="arabicPeriod"/>
            </a:pPr>
            <a:endParaRPr lang="en-US" dirty="0"/>
          </a:p>
        </p:txBody>
      </p:sp>
      <p:sp>
        <p:nvSpPr>
          <p:cNvPr id="13" name="TextBox 12"/>
          <p:cNvSpPr txBox="1"/>
          <p:nvPr/>
        </p:nvSpPr>
        <p:spPr>
          <a:xfrm>
            <a:off x="8229600" y="3581400"/>
            <a:ext cx="822960" cy="1107996"/>
          </a:xfrm>
          <a:prstGeom prst="rect">
            <a:avLst/>
          </a:prstGeom>
          <a:noFill/>
        </p:spPr>
        <p:txBody>
          <a:bodyPr wrap="square" rtlCol="0">
            <a:spAutoFit/>
          </a:bodyPr>
          <a:lstStyle/>
          <a:p>
            <a:r>
              <a:rPr lang="en-US" dirty="0" smtClean="0"/>
              <a:t>8.</a:t>
            </a:r>
          </a:p>
          <a:p>
            <a:endParaRPr lang="en-US" sz="1500" dirty="0" smtClean="0"/>
          </a:p>
          <a:p>
            <a:r>
              <a:rPr lang="en-US" sz="1500" dirty="0" smtClean="0"/>
              <a:t>Launch</a:t>
            </a: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1455925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Relationships to achieve outcomes</a:t>
            </a:r>
            <a:endParaRPr lang="en-US" dirty="0"/>
          </a:p>
        </p:txBody>
      </p:sp>
      <p:sp>
        <p:nvSpPr>
          <p:cNvPr id="3" name="Content Placeholder 2"/>
          <p:cNvSpPr>
            <a:spLocks noGrp="1"/>
          </p:cNvSpPr>
          <p:nvPr>
            <p:ph idx="1"/>
          </p:nvPr>
        </p:nvSpPr>
        <p:spPr/>
        <p:txBody>
          <a:bodyPr>
            <a:normAutofit lnSpcReduction="10000"/>
          </a:bodyPr>
          <a:lstStyle/>
          <a:p>
            <a:r>
              <a:rPr lang="en-US" dirty="0"/>
              <a:t>CCTP/Akron Regional Hospital Association </a:t>
            </a:r>
          </a:p>
          <a:p>
            <a:pPr marL="800100" lvl="1" indent="-342900"/>
            <a:r>
              <a:rPr lang="en-US" dirty="0"/>
              <a:t>One contact for all partners</a:t>
            </a:r>
          </a:p>
          <a:p>
            <a:pPr marL="800100" lvl="1" indent="-342900"/>
            <a:r>
              <a:rPr lang="en-US" dirty="0"/>
              <a:t>Unified competing systems</a:t>
            </a:r>
          </a:p>
          <a:p>
            <a:endParaRPr lang="en-US" dirty="0"/>
          </a:p>
          <a:p>
            <a:r>
              <a:rPr lang="en-US" dirty="0" smtClean="0"/>
              <a:t>Pilots with Accountable Care Organization</a:t>
            </a:r>
          </a:p>
          <a:p>
            <a:pPr marL="800100" lvl="1" indent="-342900"/>
            <a:r>
              <a:rPr lang="en-US" dirty="0" smtClean="0"/>
              <a:t>Show value</a:t>
            </a:r>
          </a:p>
          <a:p>
            <a:pPr marL="800100" lvl="1" indent="-342900"/>
            <a:r>
              <a:rPr lang="en-US" dirty="0" smtClean="0"/>
              <a:t>Build vs buy</a:t>
            </a:r>
          </a:p>
          <a:p>
            <a:pPr lvl="1" indent="0">
              <a:buNone/>
            </a:pPr>
            <a:endParaRPr lang="en-US" dirty="0" smtClean="0"/>
          </a:p>
          <a:p>
            <a:r>
              <a:rPr lang="en-US" dirty="0" smtClean="0"/>
              <a:t>Business Case for Contracts post CCTP </a:t>
            </a:r>
          </a:p>
          <a:p>
            <a:pPr marL="800100" lvl="1" indent="-342900"/>
            <a:r>
              <a:rPr lang="en-US" dirty="0" smtClean="0"/>
              <a:t>ID Data- Intervention saves $$$ (but no DRG code!) </a:t>
            </a:r>
          </a:p>
          <a:p>
            <a:pPr marL="800100" lvl="1" indent="-342900"/>
            <a:r>
              <a:rPr lang="en-US" dirty="0" smtClean="0"/>
              <a:t>CJR Bundles</a:t>
            </a:r>
          </a:p>
          <a:p>
            <a:pPr marL="800100" lvl="1" indent="-342900"/>
            <a:r>
              <a:rPr lang="en-US" dirty="0" smtClean="0"/>
              <a:t>Other Payment Models </a:t>
            </a:r>
          </a:p>
          <a:p>
            <a:pPr lvl="1" indent="0">
              <a:buNone/>
            </a:pPr>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22</a:t>
            </a:fld>
            <a:endParaRPr lang="en-US"/>
          </a:p>
        </p:txBody>
      </p:sp>
    </p:spTree>
    <p:extLst>
      <p:ext uri="{BB962C8B-B14F-4D97-AF65-F5344CB8AC3E}">
        <p14:creationId xmlns:p14="http://schemas.microsoft.com/office/powerpoint/2010/main" val="2830006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future</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1"/>
          </p:nvPr>
        </p:nvSpPr>
        <p:spPr/>
        <p:txBody>
          <a:bodyPr/>
          <a:lstStyle/>
          <a:p>
            <a:fld id="{DAA87913-B2E2-4B23-974C-A67245A28854}" type="slidenum">
              <a:rPr lang="en-US" smtClean="0"/>
              <a:t>23</a:t>
            </a:fld>
            <a:endParaRPr lang="en-US"/>
          </a:p>
        </p:txBody>
      </p:sp>
    </p:spTree>
    <p:extLst>
      <p:ext uri="{BB962C8B-B14F-4D97-AF65-F5344CB8AC3E}">
        <p14:creationId xmlns:p14="http://schemas.microsoft.com/office/powerpoint/2010/main" val="1828784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01000" cy="1371600"/>
          </a:xfrm>
        </p:spPr>
        <p:txBody>
          <a:bodyPr/>
          <a:lstStyle/>
          <a:p>
            <a:r>
              <a:rPr lang="en-US" dirty="0" smtClean="0"/>
              <a:t>Remember this List…</a:t>
            </a:r>
            <a:endParaRPr lang="en-US" dirty="0"/>
          </a:p>
        </p:txBody>
      </p:sp>
      <p:sp>
        <p:nvSpPr>
          <p:cNvPr id="3" name="Content Placeholder 2"/>
          <p:cNvSpPr>
            <a:spLocks noGrp="1"/>
          </p:cNvSpPr>
          <p:nvPr>
            <p:ph idx="1"/>
          </p:nvPr>
        </p:nvSpPr>
        <p:spPr/>
        <p:txBody>
          <a:bodyPr>
            <a:normAutofit fontScale="85000" lnSpcReduction="20000"/>
          </a:bodyPr>
          <a:lstStyle/>
          <a:p>
            <a:pPr marL="342900" indent="-342900">
              <a:buFont typeface="Wingdings" panose="05000000000000000000" pitchFamily="2" charset="2"/>
              <a:buChar char="ü"/>
            </a:pPr>
            <a:r>
              <a:rPr lang="en-US" dirty="0"/>
              <a:t>Volume to Value, Price &amp; Scale = URGENCY</a:t>
            </a:r>
          </a:p>
          <a:p>
            <a:endParaRPr lang="en-US" dirty="0"/>
          </a:p>
          <a:p>
            <a:pPr marL="342900" indent="-342900">
              <a:buFont typeface="Wingdings" panose="05000000000000000000" pitchFamily="2" charset="2"/>
              <a:buChar char="ü"/>
            </a:pPr>
            <a:r>
              <a:rPr lang="en-US" dirty="0"/>
              <a:t>Need to focus our role(s)—address any conflicts</a:t>
            </a:r>
          </a:p>
          <a:p>
            <a:endParaRPr lang="en-US" dirty="0"/>
          </a:p>
          <a:p>
            <a:pPr marL="342900" indent="-342900">
              <a:buFont typeface="Wingdings" panose="05000000000000000000" pitchFamily="2" charset="2"/>
              <a:buChar char="ü"/>
            </a:pPr>
            <a:r>
              <a:rPr lang="en-US" dirty="0"/>
              <a:t>What happens in Medicare will eventually drive our Medicaid business</a:t>
            </a:r>
          </a:p>
          <a:p>
            <a:endParaRPr lang="en-US" dirty="0"/>
          </a:p>
          <a:p>
            <a:pPr marL="342900" indent="-342900">
              <a:buFont typeface="Wingdings" panose="05000000000000000000" pitchFamily="2" charset="2"/>
              <a:buChar char="ü"/>
            </a:pPr>
            <a:r>
              <a:rPr lang="en-US" dirty="0"/>
              <a:t>The devil is in the details</a:t>
            </a:r>
          </a:p>
          <a:p>
            <a:pPr marL="914400" lvl="1" indent="-457200">
              <a:buFont typeface="Wingdings" panose="05000000000000000000" pitchFamily="2" charset="2"/>
              <a:buChar char="ü"/>
            </a:pPr>
            <a:r>
              <a:rPr lang="en-US" dirty="0" smtClean="0"/>
              <a:t>Data </a:t>
            </a:r>
            <a:r>
              <a:rPr lang="en-US" dirty="0"/>
              <a:t>analysis</a:t>
            </a:r>
          </a:p>
          <a:p>
            <a:pPr marL="914400" lvl="1" indent="-457200">
              <a:buFont typeface="Wingdings" panose="05000000000000000000" pitchFamily="2" charset="2"/>
              <a:buChar char="ü"/>
            </a:pPr>
            <a:r>
              <a:rPr lang="en-US" dirty="0" smtClean="0"/>
              <a:t>Contracting (based on Risk &amp; Value)</a:t>
            </a:r>
            <a:endParaRPr lang="en-US" dirty="0"/>
          </a:p>
          <a:p>
            <a:pPr marL="914400" lvl="1" indent="-457200">
              <a:buFont typeface="Wingdings" panose="05000000000000000000" pitchFamily="2" charset="2"/>
              <a:buChar char="ü"/>
            </a:pPr>
            <a:r>
              <a:rPr lang="en-US" dirty="0" smtClean="0"/>
              <a:t>Relationships</a:t>
            </a:r>
            <a:endParaRPr lang="en-US" dirty="0"/>
          </a:p>
          <a:p>
            <a:endParaRPr lang="en-US" dirty="0"/>
          </a:p>
          <a:p>
            <a:pPr marL="342900" indent="-342900">
              <a:buFont typeface="Wingdings" panose="05000000000000000000" pitchFamily="2" charset="2"/>
              <a:buChar char="ü"/>
            </a:pPr>
            <a:r>
              <a:rPr lang="en-US" dirty="0"/>
              <a:t>Additional stakeholder engagement needed for </a:t>
            </a:r>
            <a:r>
              <a:rPr lang="en-US" dirty="0" smtClean="0"/>
              <a:t>local partnerships </a:t>
            </a:r>
            <a:r>
              <a:rPr lang="en-US" dirty="0"/>
              <a:t>&amp; to get to scale</a:t>
            </a:r>
          </a:p>
          <a:p>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24</a:t>
            </a:fld>
            <a:endParaRPr lang="en-US"/>
          </a:p>
        </p:txBody>
      </p:sp>
    </p:spTree>
    <p:extLst>
      <p:ext uri="{BB962C8B-B14F-4D97-AF65-F5344CB8AC3E}">
        <p14:creationId xmlns:p14="http://schemas.microsoft.com/office/powerpoint/2010/main" val="614979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loyalty </a:t>
            </a:r>
            <a:endParaRPr lang="en-US" dirty="0"/>
          </a:p>
        </p:txBody>
      </p:sp>
      <p:sp>
        <p:nvSpPr>
          <p:cNvPr id="3" name="Content Placeholder 2"/>
          <p:cNvSpPr>
            <a:spLocks noGrp="1"/>
          </p:cNvSpPr>
          <p:nvPr>
            <p:ph idx="1"/>
          </p:nvPr>
        </p:nvSpPr>
        <p:spPr/>
        <p:txBody>
          <a:bodyPr/>
          <a:lstStyle/>
          <a:p>
            <a:r>
              <a:rPr lang="en-US" dirty="0" smtClean="0"/>
              <a:t>Disney Expo on Customer Experience</a:t>
            </a:r>
          </a:p>
          <a:p>
            <a:pPr marL="800100" lvl="1" indent="-342900"/>
            <a:r>
              <a:rPr lang="en-US" dirty="0" smtClean="0"/>
              <a:t>Formal process to ID customer experience and enhance service delivery</a:t>
            </a:r>
          </a:p>
          <a:p>
            <a:pPr marL="800100" lvl="1" indent="-342900"/>
            <a:r>
              <a:rPr lang="en-US" dirty="0" smtClean="0"/>
              <a:t>Link to LEAN Six-Sigma to fully solve for pain points</a:t>
            </a:r>
          </a:p>
          <a:p>
            <a:pPr lvl="1" indent="0">
              <a:buNone/>
            </a:pPr>
            <a:endParaRPr lang="en-US" dirty="0" smtClean="0"/>
          </a:p>
          <a:p>
            <a:r>
              <a:rPr lang="en-US" dirty="0" smtClean="0"/>
              <a:t>Leadership Training</a:t>
            </a:r>
          </a:p>
          <a:p>
            <a:pPr marL="800100" lvl="1" indent="-342900"/>
            <a:r>
              <a:rPr lang="en-US" dirty="0" smtClean="0"/>
              <a:t>12 course certification for current/future leaders</a:t>
            </a:r>
          </a:p>
          <a:p>
            <a:pPr marL="800100" lvl="1" indent="-342900"/>
            <a:r>
              <a:rPr lang="en-US" dirty="0" smtClean="0"/>
              <a:t>Strong concentration on leading in a culture of excellence </a:t>
            </a:r>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25</a:t>
            </a:fld>
            <a:endParaRPr lang="en-US"/>
          </a:p>
        </p:txBody>
      </p:sp>
    </p:spTree>
    <p:extLst>
      <p:ext uri="{BB962C8B-B14F-4D97-AF65-F5344CB8AC3E}">
        <p14:creationId xmlns:p14="http://schemas.microsoft.com/office/powerpoint/2010/main" val="2414840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1371600"/>
          </a:xfrm>
        </p:spPr>
        <p:txBody>
          <a:bodyPr>
            <a:normAutofit/>
          </a:bodyPr>
          <a:lstStyle/>
          <a:p>
            <a:r>
              <a:rPr lang="en-US" dirty="0" smtClean="0"/>
              <a:t>Ensuring quality—</a:t>
            </a:r>
            <a:br>
              <a:rPr lang="en-US" dirty="0" smtClean="0"/>
            </a:br>
            <a:r>
              <a:rPr lang="en-US" dirty="0" smtClean="0"/>
              <a:t>Performance-based Activity</a:t>
            </a:r>
            <a:endParaRPr lang="en-US" dirty="0"/>
          </a:p>
        </p:txBody>
      </p:sp>
      <p:sp>
        <p:nvSpPr>
          <p:cNvPr id="3" name="Content Placeholder 2"/>
          <p:cNvSpPr>
            <a:spLocks noGrp="1"/>
          </p:cNvSpPr>
          <p:nvPr>
            <p:ph idx="1"/>
          </p:nvPr>
        </p:nvSpPr>
        <p:spPr/>
        <p:txBody>
          <a:bodyPr>
            <a:normAutofit lnSpcReduction="10000"/>
          </a:bodyPr>
          <a:lstStyle/>
          <a:p>
            <a:r>
              <a:rPr lang="en-US" dirty="0" smtClean="0"/>
              <a:t>Performance based contracts: Combination of activity-based and outcome-based metrics</a:t>
            </a:r>
          </a:p>
          <a:p>
            <a:r>
              <a:rPr lang="en-US" dirty="0"/>
              <a:t>	</a:t>
            </a:r>
            <a:r>
              <a:rPr lang="en-US" dirty="0" smtClean="0"/>
              <a:t>	Timely assessments</a:t>
            </a:r>
          </a:p>
          <a:p>
            <a:r>
              <a:rPr lang="en-US" dirty="0"/>
              <a:t>	</a:t>
            </a:r>
            <a:r>
              <a:rPr lang="en-US" dirty="0" smtClean="0"/>
              <a:t>	Contact and visit schedules</a:t>
            </a:r>
          </a:p>
          <a:p>
            <a:r>
              <a:rPr lang="en-US" dirty="0"/>
              <a:t>	</a:t>
            </a:r>
            <a:r>
              <a:rPr lang="en-US" dirty="0" smtClean="0"/>
              <a:t>	Reducing ED Visits and Readmissions</a:t>
            </a:r>
          </a:p>
          <a:p>
            <a:r>
              <a:rPr lang="en-US" dirty="0"/>
              <a:t>	</a:t>
            </a:r>
            <a:r>
              <a:rPr lang="en-US" dirty="0" smtClean="0"/>
              <a:t>	Nursing Facility Diversion</a:t>
            </a:r>
            <a:endParaRPr lang="en-US" dirty="0"/>
          </a:p>
          <a:p>
            <a:endParaRPr lang="en-US" dirty="0" smtClean="0"/>
          </a:p>
          <a:p>
            <a:r>
              <a:rPr lang="en-US" dirty="0" smtClean="0"/>
              <a:t>Compliance Program addressing documentation and consistency</a:t>
            </a:r>
          </a:p>
          <a:p>
            <a:endParaRPr lang="en-US" dirty="0" smtClean="0"/>
          </a:p>
          <a:p>
            <a:r>
              <a:rPr lang="en-US" dirty="0" smtClean="0"/>
              <a:t>Performance and Compliance Audits drive QI efforts</a:t>
            </a:r>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26</a:t>
            </a:fld>
            <a:endParaRPr lang="en-US"/>
          </a:p>
        </p:txBody>
      </p:sp>
    </p:spTree>
    <p:extLst>
      <p:ext uri="{BB962C8B-B14F-4D97-AF65-F5344CB8AC3E}">
        <p14:creationId xmlns:p14="http://schemas.microsoft.com/office/powerpoint/2010/main" val="1845498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48600" cy="1371600"/>
          </a:xfrm>
        </p:spPr>
        <p:txBody>
          <a:bodyPr/>
          <a:lstStyle/>
          <a:p>
            <a:r>
              <a:rPr lang="en-US" dirty="0" smtClean="0"/>
              <a:t>we </a:t>
            </a:r>
            <a:r>
              <a:rPr lang="en-US" smtClean="0"/>
              <a:t>are getting </a:t>
            </a:r>
            <a:r>
              <a:rPr lang="en-US" dirty="0" smtClean="0"/>
              <a:t>there</a:t>
            </a:r>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27</a:t>
            </a:fld>
            <a:endParaRPr lang="en-US"/>
          </a:p>
        </p:txBody>
      </p:sp>
      <p:pic>
        <p:nvPicPr>
          <p:cNvPr id="6" name="Picture 5"/>
          <p:cNvPicPr>
            <a:picLocks noChangeAspect="1"/>
          </p:cNvPicPr>
          <p:nvPr/>
        </p:nvPicPr>
        <p:blipFill>
          <a:blip r:embed="rId2"/>
          <a:stretch>
            <a:fillRect/>
          </a:stretch>
        </p:blipFill>
        <p:spPr>
          <a:xfrm>
            <a:off x="0" y="1708129"/>
            <a:ext cx="8991600" cy="4078308"/>
          </a:xfrm>
          <a:prstGeom prst="rect">
            <a:avLst/>
          </a:prstGeom>
        </p:spPr>
      </p:pic>
    </p:spTree>
    <p:extLst>
      <p:ext uri="{BB962C8B-B14F-4D97-AF65-F5344CB8AC3E}">
        <p14:creationId xmlns:p14="http://schemas.microsoft.com/office/powerpoint/2010/main" val="294682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SELL </a:t>
            </a:r>
            <a:r>
              <a:rPr lang="en-US" dirty="0" err="1" smtClean="0"/>
              <a:t>SELL</a:t>
            </a:r>
            <a:r>
              <a:rPr lang="en-US" dirty="0" smtClean="0"/>
              <a:t> </a:t>
            </a:r>
            <a:r>
              <a:rPr lang="en-US" dirty="0" err="1" smtClean="0"/>
              <a:t>SELL</a:t>
            </a:r>
            <a:r>
              <a:rPr lang="en-US" dirty="0" smtClean="0"/>
              <a:t>!</a:t>
            </a:r>
            <a:endParaRPr lang="en-US" dirty="0"/>
          </a:p>
        </p:txBody>
      </p:sp>
      <p:sp>
        <p:nvSpPr>
          <p:cNvPr id="3" name="Content Placeholder 2"/>
          <p:cNvSpPr>
            <a:spLocks noGrp="1"/>
          </p:cNvSpPr>
          <p:nvPr>
            <p:ph idx="1"/>
          </p:nvPr>
        </p:nvSpPr>
        <p:spPr/>
        <p:txBody>
          <a:bodyPr/>
          <a:lstStyle/>
          <a:p>
            <a:r>
              <a:rPr lang="en-US" dirty="0" smtClean="0"/>
              <a:t>Care Transitions </a:t>
            </a:r>
          </a:p>
          <a:p>
            <a:r>
              <a:rPr lang="en-US" dirty="0" smtClean="0"/>
              <a:t>Care Management </a:t>
            </a:r>
          </a:p>
          <a:p>
            <a:r>
              <a:rPr lang="en-US" dirty="0" smtClean="0"/>
              <a:t>Front Door- I and A</a:t>
            </a:r>
          </a:p>
          <a:p>
            <a:r>
              <a:rPr lang="en-US" dirty="0" smtClean="0"/>
              <a:t>Backroom Services</a:t>
            </a:r>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28</a:t>
            </a:fld>
            <a:endParaRPr lang="en-US"/>
          </a:p>
        </p:txBody>
      </p:sp>
      <p:pic>
        <p:nvPicPr>
          <p:cNvPr id="5" name="Picture 4"/>
          <p:cNvPicPr>
            <a:picLocks noChangeAspect="1"/>
          </p:cNvPicPr>
          <p:nvPr/>
        </p:nvPicPr>
        <p:blipFill>
          <a:blip r:embed="rId2"/>
          <a:stretch>
            <a:fillRect/>
          </a:stretch>
        </p:blipFill>
        <p:spPr>
          <a:xfrm>
            <a:off x="4542949" y="1981200"/>
            <a:ext cx="3106102" cy="3395042"/>
          </a:xfrm>
          <a:prstGeom prst="rect">
            <a:avLst/>
          </a:prstGeom>
        </p:spPr>
      </p:pic>
    </p:spTree>
    <p:extLst>
      <p:ext uri="{BB962C8B-B14F-4D97-AF65-F5344CB8AC3E}">
        <p14:creationId xmlns:p14="http://schemas.microsoft.com/office/powerpoint/2010/main" val="1921959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29</a:t>
            </a:fld>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68641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Describe how to build a strong organizational culture to drive performance through times of change. </a:t>
            </a:r>
            <a:endParaRPr lang="en-US" dirty="0" smtClean="0"/>
          </a:p>
          <a:p>
            <a:pPr marL="800100" lvl="1" indent="-342900"/>
            <a:r>
              <a:rPr lang="en-US" dirty="0" smtClean="0"/>
              <a:t>Disney principles</a:t>
            </a:r>
          </a:p>
          <a:p>
            <a:pPr marL="800100" lvl="1" indent="-342900"/>
            <a:r>
              <a:rPr lang="en-US" dirty="0" smtClean="0"/>
              <a:t>Lean/Six Sigma</a:t>
            </a:r>
          </a:p>
          <a:p>
            <a:pPr marL="800100" lvl="1" indent="-342900"/>
            <a:endParaRPr lang="en-US" dirty="0"/>
          </a:p>
          <a:p>
            <a:r>
              <a:rPr lang="en-US" dirty="0"/>
              <a:t>Provide participants with tips to using collaborative approaches with diverse stakeholders to meet the needs of aging populations</a:t>
            </a:r>
            <a:r>
              <a:rPr lang="en-US" dirty="0" smtClean="0"/>
              <a:t>.</a:t>
            </a:r>
          </a:p>
          <a:p>
            <a:endParaRPr lang="en-US" dirty="0"/>
          </a:p>
          <a:p>
            <a:r>
              <a:rPr lang="en-US" dirty="0" smtClean="0"/>
              <a:t>Examples: CCTP, </a:t>
            </a:r>
            <a:r>
              <a:rPr lang="en-US" dirty="0" err="1" smtClean="0"/>
              <a:t>MyCare</a:t>
            </a:r>
            <a:r>
              <a:rPr lang="en-US" dirty="0" smtClean="0"/>
              <a:t> Ohio</a:t>
            </a:r>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3</a:t>
            </a:fld>
            <a:endParaRPr lang="en-US"/>
          </a:p>
        </p:txBody>
      </p:sp>
    </p:spTree>
    <p:extLst>
      <p:ext uri="{BB962C8B-B14F-4D97-AF65-F5344CB8AC3E}">
        <p14:creationId xmlns:p14="http://schemas.microsoft.com/office/powerpoint/2010/main" val="2249611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romanUcPeriod"/>
            </a:pPr>
            <a:r>
              <a:rPr lang="en-US" dirty="0" smtClean="0"/>
              <a:t>Introductions</a:t>
            </a:r>
            <a:endParaRPr lang="en-US" dirty="0"/>
          </a:p>
          <a:p>
            <a:pPr marL="514350" lvl="0" indent="-514350">
              <a:buFont typeface="+mj-lt"/>
              <a:buAutoNum type="romanUcPeriod"/>
            </a:pPr>
            <a:r>
              <a:rPr lang="en-US" dirty="0" smtClean="0"/>
              <a:t>Our Environment (Why)</a:t>
            </a:r>
          </a:p>
          <a:p>
            <a:pPr marL="514350" lvl="0" indent="-514350">
              <a:buFont typeface="+mj-lt"/>
              <a:buAutoNum type="romanUcPeriod"/>
            </a:pPr>
            <a:r>
              <a:rPr lang="en-US" dirty="0" smtClean="0"/>
              <a:t>Our Response (What)</a:t>
            </a:r>
          </a:p>
          <a:p>
            <a:pPr marL="514350" lvl="0" indent="-514350">
              <a:buFont typeface="+mj-lt"/>
              <a:buAutoNum type="romanUcPeriod"/>
            </a:pPr>
            <a:r>
              <a:rPr lang="en-US" dirty="0" smtClean="0"/>
              <a:t>Our Methods (How)</a:t>
            </a:r>
          </a:p>
          <a:p>
            <a:pPr marL="514350" lvl="0" indent="-514350">
              <a:buFont typeface="+mj-lt"/>
              <a:buAutoNum type="romanUcPeriod"/>
            </a:pPr>
            <a:r>
              <a:rPr lang="en-US" dirty="0" smtClean="0"/>
              <a:t>Our Future (What’s Next) </a:t>
            </a:r>
            <a:endParaRPr lang="en-US" dirty="0"/>
          </a:p>
          <a:p>
            <a:pPr marL="514350" lvl="0" indent="-514350">
              <a:buFont typeface="+mj-lt"/>
              <a:buAutoNum type="romanUcPeriod"/>
            </a:pPr>
            <a:r>
              <a:rPr lang="en-US" dirty="0" smtClean="0"/>
              <a:t>Questions</a:t>
            </a:r>
            <a:endParaRPr lang="en-US" dirty="0"/>
          </a:p>
          <a:p>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4</a:t>
            </a:fld>
            <a:endParaRPr lang="en-US"/>
          </a:p>
        </p:txBody>
      </p:sp>
    </p:spTree>
    <p:extLst>
      <p:ext uri="{BB962C8B-B14F-4D97-AF65-F5344CB8AC3E}">
        <p14:creationId xmlns:p14="http://schemas.microsoft.com/office/powerpoint/2010/main" val="2237068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Our Environment </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1"/>
          </p:nvPr>
        </p:nvSpPr>
        <p:spPr/>
        <p:txBody>
          <a:bodyPr/>
          <a:lstStyle/>
          <a:p>
            <a:fld id="{DAA87913-B2E2-4B23-974C-A67245A28854}" type="slidenum">
              <a:rPr lang="en-US" smtClean="0"/>
              <a:t>5</a:t>
            </a:fld>
            <a:endParaRPr lang="en-US"/>
          </a:p>
        </p:txBody>
      </p:sp>
    </p:spTree>
    <p:extLst>
      <p:ext uri="{BB962C8B-B14F-4D97-AF65-F5344CB8AC3E}">
        <p14:creationId xmlns:p14="http://schemas.microsoft.com/office/powerpoint/2010/main" val="1360766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01000" cy="1371600"/>
          </a:xfrm>
        </p:spPr>
        <p:txBody>
          <a:bodyPr/>
          <a:lstStyle/>
          <a:p>
            <a:r>
              <a:rPr lang="en-US" dirty="0" smtClean="0"/>
              <a:t>Healthcare Trends Impacting AAAs</a:t>
            </a:r>
            <a:endParaRPr lang="en-US" dirty="0"/>
          </a:p>
        </p:txBody>
      </p:sp>
      <p:sp>
        <p:nvSpPr>
          <p:cNvPr id="3" name="Content Placeholder 2"/>
          <p:cNvSpPr>
            <a:spLocks noGrp="1"/>
          </p:cNvSpPr>
          <p:nvPr>
            <p:ph idx="1"/>
          </p:nvPr>
        </p:nvSpPr>
        <p:spPr>
          <a:xfrm>
            <a:off x="457200" y="1752600"/>
            <a:ext cx="8077200" cy="5053013"/>
          </a:xfrm>
        </p:spPr>
        <p:txBody>
          <a:bodyPr>
            <a:normAutofit fontScale="92500" lnSpcReduction="20000"/>
          </a:bodyPr>
          <a:lstStyle/>
          <a:p>
            <a:r>
              <a:rPr lang="en-US" dirty="0" smtClean="0"/>
              <a:t>Health Plan and Health System Mega-Mergers</a:t>
            </a:r>
            <a:endParaRPr lang="en-US" dirty="0"/>
          </a:p>
          <a:p>
            <a:endParaRPr lang="en-US" dirty="0"/>
          </a:p>
          <a:p>
            <a:r>
              <a:rPr lang="en-US" dirty="0" smtClean="0"/>
              <a:t>Increased emphasis on social determinants of health (population </a:t>
            </a:r>
            <a:r>
              <a:rPr lang="en-US" dirty="0"/>
              <a:t>health management)</a:t>
            </a:r>
          </a:p>
          <a:p>
            <a:endParaRPr lang="en-US" dirty="0"/>
          </a:p>
          <a:p>
            <a:r>
              <a:rPr lang="en-US" dirty="0"/>
              <a:t>Expanding </a:t>
            </a:r>
            <a:r>
              <a:rPr lang="en-US" dirty="0" smtClean="0"/>
              <a:t>value-based payment models: ACOs</a:t>
            </a:r>
            <a:r>
              <a:rPr lang="en-US" dirty="0"/>
              <a:t>, Patient-Centered Medical Homes &amp; </a:t>
            </a:r>
            <a:r>
              <a:rPr lang="en-US" dirty="0" smtClean="0"/>
              <a:t>Bundles</a:t>
            </a:r>
            <a:endParaRPr lang="en-US" dirty="0"/>
          </a:p>
          <a:p>
            <a:endParaRPr lang="en-US" dirty="0" smtClean="0"/>
          </a:p>
          <a:p>
            <a:r>
              <a:rPr lang="en-US" dirty="0" smtClean="0"/>
              <a:t>Increased review of roles, rule and compliance for vendors or providers</a:t>
            </a:r>
          </a:p>
          <a:p>
            <a:endParaRPr lang="en-US" dirty="0" smtClean="0"/>
          </a:p>
          <a:p>
            <a:r>
              <a:rPr lang="en-US" dirty="0" smtClean="0"/>
              <a:t>Healthcare entities contracting </a:t>
            </a:r>
            <a:r>
              <a:rPr lang="en-US" dirty="0"/>
              <a:t>with providers on value</a:t>
            </a:r>
          </a:p>
          <a:p>
            <a:endParaRPr lang="en-US" dirty="0"/>
          </a:p>
          <a:p>
            <a:r>
              <a:rPr lang="en-US" b="0" i="1" dirty="0"/>
              <a:t>*true for Medicare, Medicaid, and commercial </a:t>
            </a:r>
            <a:r>
              <a:rPr lang="en-US" b="0" i="1" dirty="0" err="1"/>
              <a:t>payors</a:t>
            </a:r>
            <a:r>
              <a:rPr lang="en-US" b="0" i="1" dirty="0"/>
              <a:t> </a:t>
            </a:r>
          </a:p>
        </p:txBody>
      </p:sp>
      <p:sp>
        <p:nvSpPr>
          <p:cNvPr id="4" name="Slide Number Placeholder 3"/>
          <p:cNvSpPr>
            <a:spLocks noGrp="1"/>
          </p:cNvSpPr>
          <p:nvPr>
            <p:ph type="sldNum" sz="quarter" idx="12"/>
          </p:nvPr>
        </p:nvSpPr>
        <p:spPr/>
        <p:txBody>
          <a:bodyPr/>
          <a:lstStyle/>
          <a:p>
            <a:fld id="{DAA87913-B2E2-4B23-974C-A67245A28854}" type="slidenum">
              <a:rPr lang="en-US" smtClean="0"/>
              <a:t>6</a:t>
            </a:fld>
            <a:endParaRPr lang="en-US"/>
          </a:p>
        </p:txBody>
      </p:sp>
    </p:spTree>
    <p:extLst>
      <p:ext uri="{BB962C8B-B14F-4D97-AF65-F5344CB8AC3E}">
        <p14:creationId xmlns:p14="http://schemas.microsoft.com/office/powerpoint/2010/main" val="2713495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result</a:t>
            </a:r>
            <a:endParaRPr lang="en-US" dirty="0"/>
          </a:p>
        </p:txBody>
      </p:sp>
      <p:sp>
        <p:nvSpPr>
          <p:cNvPr id="3" name="Content Placeholder 2"/>
          <p:cNvSpPr>
            <a:spLocks noGrp="1"/>
          </p:cNvSpPr>
          <p:nvPr>
            <p:ph idx="1"/>
          </p:nvPr>
        </p:nvSpPr>
        <p:spPr/>
        <p:txBody>
          <a:bodyPr>
            <a:normAutofit fontScale="85000" lnSpcReduction="20000"/>
          </a:bodyPr>
          <a:lstStyle/>
          <a:p>
            <a:r>
              <a:rPr lang="en-US" dirty="0"/>
              <a:t>Volume to Value, Price &amp; Scale = URGENCY</a:t>
            </a:r>
          </a:p>
          <a:p>
            <a:endParaRPr lang="en-US" dirty="0"/>
          </a:p>
          <a:p>
            <a:r>
              <a:rPr lang="en-US" dirty="0"/>
              <a:t>Need to focus our role(s)—address any conflicts</a:t>
            </a:r>
          </a:p>
          <a:p>
            <a:endParaRPr lang="en-US" dirty="0"/>
          </a:p>
          <a:p>
            <a:r>
              <a:rPr lang="en-US" dirty="0"/>
              <a:t>What happens in Medicare will eventually drive our Medicaid business</a:t>
            </a:r>
          </a:p>
          <a:p>
            <a:endParaRPr lang="en-US" dirty="0"/>
          </a:p>
          <a:p>
            <a:r>
              <a:rPr lang="en-US" dirty="0"/>
              <a:t>The devil is in the details</a:t>
            </a:r>
          </a:p>
          <a:p>
            <a:r>
              <a:rPr lang="en-US" dirty="0"/>
              <a:t>	Data analysis</a:t>
            </a:r>
          </a:p>
          <a:p>
            <a:r>
              <a:rPr lang="en-US" dirty="0"/>
              <a:t>	</a:t>
            </a:r>
            <a:r>
              <a:rPr lang="en-US" dirty="0" smtClean="0"/>
              <a:t>Contracting </a:t>
            </a:r>
            <a:endParaRPr lang="en-US" dirty="0"/>
          </a:p>
          <a:p>
            <a:r>
              <a:rPr lang="en-US" dirty="0"/>
              <a:t>	Relationships</a:t>
            </a:r>
          </a:p>
          <a:p>
            <a:endParaRPr lang="en-US" dirty="0"/>
          </a:p>
          <a:p>
            <a:r>
              <a:rPr lang="en-US" dirty="0"/>
              <a:t>Additional stakeholder engagement needed for </a:t>
            </a:r>
            <a:r>
              <a:rPr lang="en-US" dirty="0" smtClean="0"/>
              <a:t>local partnerships </a:t>
            </a:r>
            <a:r>
              <a:rPr lang="en-US" dirty="0"/>
              <a:t>&amp; to get to scale</a:t>
            </a:r>
          </a:p>
          <a:p>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7</a:t>
            </a:fld>
            <a:endParaRPr lang="en-US"/>
          </a:p>
        </p:txBody>
      </p:sp>
    </p:spTree>
    <p:extLst>
      <p:ext uri="{BB962C8B-B14F-4D97-AF65-F5344CB8AC3E}">
        <p14:creationId xmlns:p14="http://schemas.microsoft.com/office/powerpoint/2010/main" val="1593171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response</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1"/>
          </p:nvPr>
        </p:nvSpPr>
        <p:spPr/>
        <p:txBody>
          <a:bodyPr/>
          <a:lstStyle/>
          <a:p>
            <a:fld id="{DAA87913-B2E2-4B23-974C-A67245A28854}" type="slidenum">
              <a:rPr lang="en-US" smtClean="0"/>
              <a:t>8</a:t>
            </a:fld>
            <a:endParaRPr lang="en-US"/>
          </a:p>
        </p:txBody>
      </p:sp>
    </p:spTree>
    <p:extLst>
      <p:ext uri="{BB962C8B-B14F-4D97-AF65-F5344CB8AC3E}">
        <p14:creationId xmlns:p14="http://schemas.microsoft.com/office/powerpoint/2010/main" val="3051900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Planning</a:t>
            </a:r>
            <a:endParaRPr lang="en-US" dirty="0"/>
          </a:p>
        </p:txBody>
      </p:sp>
      <p:sp>
        <p:nvSpPr>
          <p:cNvPr id="3" name="Content Placeholder 2"/>
          <p:cNvSpPr>
            <a:spLocks noGrp="1"/>
          </p:cNvSpPr>
          <p:nvPr>
            <p:ph idx="1"/>
          </p:nvPr>
        </p:nvSpPr>
        <p:spPr>
          <a:xfrm>
            <a:off x="457200" y="1752600"/>
            <a:ext cx="7620000" cy="4687888"/>
          </a:xfrm>
        </p:spPr>
        <p:txBody>
          <a:bodyPr>
            <a:normAutofit/>
          </a:bodyPr>
          <a:lstStyle/>
          <a:p>
            <a:r>
              <a:rPr lang="en-US" dirty="0" smtClean="0"/>
              <a:t>Defines the major issues confronting our environment </a:t>
            </a:r>
          </a:p>
          <a:p>
            <a:endParaRPr lang="en-US" dirty="0"/>
          </a:p>
          <a:p>
            <a:r>
              <a:rPr lang="en-US" dirty="0"/>
              <a:t>G</a:t>
            </a:r>
            <a:r>
              <a:rPr lang="en-US" dirty="0" smtClean="0"/>
              <a:t>oals that address: </a:t>
            </a:r>
          </a:p>
          <a:p>
            <a:pPr marL="800100" lvl="1" indent="-342900"/>
            <a:r>
              <a:rPr lang="en-US" dirty="0" smtClean="0"/>
              <a:t>Maintaining and growing current role and services</a:t>
            </a:r>
          </a:p>
          <a:p>
            <a:pPr marL="800100" lvl="1" indent="-342900"/>
            <a:r>
              <a:rPr lang="en-US" dirty="0" smtClean="0"/>
              <a:t>Positioning for regional and statewide contracts</a:t>
            </a:r>
          </a:p>
          <a:p>
            <a:endParaRPr lang="en-US" dirty="0"/>
          </a:p>
          <a:p>
            <a:r>
              <a:rPr lang="en-US" dirty="0" smtClean="0"/>
              <a:t>Utilizes Balanced Scorecard principles</a:t>
            </a:r>
          </a:p>
          <a:p>
            <a:pPr marL="800100" lvl="1" indent="-342900"/>
            <a:r>
              <a:rPr lang="en-US" dirty="0" smtClean="0"/>
              <a:t>Consumer Plan (Customer)</a:t>
            </a:r>
          </a:p>
          <a:p>
            <a:pPr marL="800100" lvl="1" indent="-342900"/>
            <a:r>
              <a:rPr lang="en-US" dirty="0" smtClean="0"/>
              <a:t>People Plan (Learning and Growth)</a:t>
            </a:r>
          </a:p>
          <a:p>
            <a:pPr marL="800100" lvl="1" indent="-342900"/>
            <a:r>
              <a:rPr lang="en-US" dirty="0" smtClean="0"/>
              <a:t>Quality Plan (Internal Business Process)</a:t>
            </a:r>
          </a:p>
          <a:p>
            <a:pPr marL="800100" lvl="1" indent="-342900"/>
            <a:r>
              <a:rPr lang="en-US" dirty="0" smtClean="0"/>
              <a:t>Financial Plan (Financial) </a:t>
            </a:r>
            <a:endParaRPr lang="en-US" dirty="0"/>
          </a:p>
          <a:p>
            <a:endParaRPr lang="en-US" dirty="0"/>
          </a:p>
        </p:txBody>
      </p:sp>
      <p:sp>
        <p:nvSpPr>
          <p:cNvPr id="4" name="Slide Number Placeholder 3"/>
          <p:cNvSpPr>
            <a:spLocks noGrp="1"/>
          </p:cNvSpPr>
          <p:nvPr>
            <p:ph type="sldNum" sz="quarter" idx="12"/>
          </p:nvPr>
        </p:nvSpPr>
        <p:spPr/>
        <p:txBody>
          <a:bodyPr/>
          <a:lstStyle/>
          <a:p>
            <a:fld id="{DAA87913-B2E2-4B23-974C-A67245A28854}" type="slidenum">
              <a:rPr lang="en-US" smtClean="0"/>
              <a:t>9</a:t>
            </a:fld>
            <a:endParaRPr lang="en-US"/>
          </a:p>
        </p:txBody>
      </p:sp>
    </p:spTree>
    <p:extLst>
      <p:ext uri="{BB962C8B-B14F-4D97-AF65-F5344CB8AC3E}">
        <p14:creationId xmlns:p14="http://schemas.microsoft.com/office/powerpoint/2010/main" val="10491352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Custom 3">
      <a:dk1>
        <a:srgbClr val="005C8A"/>
      </a:dk1>
      <a:lt1>
        <a:srgbClr val="FFFFFF"/>
      </a:lt1>
      <a:dk2>
        <a:srgbClr val="6292B2"/>
      </a:dk2>
      <a:lt2>
        <a:srgbClr val="6292B2"/>
      </a:lt2>
      <a:accent1>
        <a:srgbClr val="7F7F7F"/>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1_Essential">
  <a:themeElements>
    <a:clrScheme name="Custom 3">
      <a:dk1>
        <a:srgbClr val="005C8A"/>
      </a:dk1>
      <a:lt1>
        <a:srgbClr val="FFFFFF"/>
      </a:lt1>
      <a:dk2>
        <a:srgbClr val="6292B2"/>
      </a:dk2>
      <a:lt2>
        <a:srgbClr val="6292B2"/>
      </a:lt2>
      <a:accent1>
        <a:srgbClr val="7F7F7F"/>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4892</TotalTime>
  <Words>1318</Words>
  <Application>Microsoft Office PowerPoint</Application>
  <PresentationFormat>On-screen Show (4:3)</PresentationFormat>
  <Paragraphs>332</Paragraphs>
  <Slides>29</Slides>
  <Notes>10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Essential</vt:lpstr>
      <vt:lpstr>1_Essential</vt:lpstr>
      <vt:lpstr>Business Strategy, Quality Improvement and Innovation—a State and AAA Perspective Business Development: Strategies to Strengthen Systems and Staff Skills</vt:lpstr>
      <vt:lpstr>introductions</vt:lpstr>
      <vt:lpstr>Objectives</vt:lpstr>
      <vt:lpstr>Agenda</vt:lpstr>
      <vt:lpstr>Our Environment </vt:lpstr>
      <vt:lpstr>Healthcare Trends Impacting AAAs</vt:lpstr>
      <vt:lpstr>As a result</vt:lpstr>
      <vt:lpstr>Our response</vt:lpstr>
      <vt:lpstr>Strategic Planning</vt:lpstr>
      <vt:lpstr>PowerPoint Presentation</vt:lpstr>
      <vt:lpstr>Our methods</vt:lpstr>
      <vt:lpstr>Melding Culture and Strategy</vt:lpstr>
      <vt:lpstr>But What is culture?</vt:lpstr>
      <vt:lpstr>Culture of Excellence</vt:lpstr>
      <vt:lpstr>Better Together: Common Service Standards </vt:lpstr>
      <vt:lpstr>Joint Training</vt:lpstr>
      <vt:lpstr>Compliance Program</vt:lpstr>
      <vt:lpstr>Quality Improvement Program</vt:lpstr>
      <vt:lpstr>Culture and Quality Improvement—Non-Blaming </vt:lpstr>
      <vt:lpstr>Culture and Quality Improvement—Non-Blaming </vt:lpstr>
      <vt:lpstr>QI Process to address Team Meeting Performance</vt:lpstr>
      <vt:lpstr>Building Relationships to achieve outcomes</vt:lpstr>
      <vt:lpstr>Our future</vt:lpstr>
      <vt:lpstr>Remember this List…</vt:lpstr>
      <vt:lpstr>Ensuring loyalty </vt:lpstr>
      <vt:lpstr>Ensuring quality— Performance-based Activity</vt:lpstr>
      <vt:lpstr>we are getting there</vt:lpstr>
      <vt:lpstr>SELL SELL SELL!</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Beddow</dc:creator>
  <cp:lastModifiedBy>Elizabeth Blair</cp:lastModifiedBy>
  <cp:revision>57</cp:revision>
  <cp:lastPrinted>2015-03-20T12:52:44Z</cp:lastPrinted>
  <dcterms:created xsi:type="dcterms:W3CDTF">2014-02-26T17:03:14Z</dcterms:created>
  <dcterms:modified xsi:type="dcterms:W3CDTF">2018-09-07T14:40:50Z</dcterms:modified>
</cp:coreProperties>
</file>