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4"/>
    <p:sldMasterId id="2147483686" r:id="rId5"/>
    <p:sldMasterId id="2147483701" r:id="rId6"/>
    <p:sldMasterId id="2147483714" r:id="rId7"/>
  </p:sldMasterIdLst>
  <p:notesMasterIdLst>
    <p:notesMasterId r:id="rId39"/>
  </p:notesMasterIdLst>
  <p:sldIdLst>
    <p:sldId id="259" r:id="rId8"/>
    <p:sldId id="316" r:id="rId9"/>
    <p:sldId id="261" r:id="rId10"/>
    <p:sldId id="284" r:id="rId11"/>
    <p:sldId id="315" r:id="rId12"/>
    <p:sldId id="352" r:id="rId13"/>
    <p:sldId id="256" r:id="rId14"/>
    <p:sldId id="358" r:id="rId15"/>
    <p:sldId id="518" r:id="rId16"/>
    <p:sldId id="283" r:id="rId17"/>
    <p:sldId id="287" r:id="rId18"/>
    <p:sldId id="521" r:id="rId19"/>
    <p:sldId id="519" r:id="rId20"/>
    <p:sldId id="1916" r:id="rId21"/>
    <p:sldId id="520" r:id="rId22"/>
    <p:sldId id="363" r:id="rId23"/>
    <p:sldId id="1917" r:id="rId24"/>
    <p:sldId id="522" r:id="rId25"/>
    <p:sldId id="297" r:id="rId26"/>
    <p:sldId id="296" r:id="rId27"/>
    <p:sldId id="267" r:id="rId28"/>
    <p:sldId id="342" r:id="rId29"/>
    <p:sldId id="304" r:id="rId30"/>
    <p:sldId id="1915" r:id="rId31"/>
    <p:sldId id="423" r:id="rId32"/>
    <p:sldId id="320" r:id="rId33"/>
    <p:sldId id="318" r:id="rId34"/>
    <p:sldId id="321" r:id="rId35"/>
    <p:sldId id="353" r:id="rId36"/>
    <p:sldId id="317" r:id="rId37"/>
    <p:sldId id="357" r:id="rId38"/>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521415D9-36F7-43E2-AB2F-B90AF26B5E84}">
      <p14:sectionLst xmlns:p14="http://schemas.microsoft.com/office/powerpoint/2010/main">
        <p14:section name="Default Section" id="{3CAC4E64-B3AA-4541-A25F-DD6809C3A1AD}">
          <p14:sldIdLst>
            <p14:sldId id="259"/>
            <p14:sldId id="316"/>
            <p14:sldId id="261"/>
            <p14:sldId id="284"/>
            <p14:sldId id="315"/>
            <p14:sldId id="352"/>
            <p14:sldId id="256"/>
            <p14:sldId id="358"/>
            <p14:sldId id="518"/>
            <p14:sldId id="283"/>
            <p14:sldId id="287"/>
            <p14:sldId id="521"/>
            <p14:sldId id="519"/>
            <p14:sldId id="1916"/>
            <p14:sldId id="520"/>
            <p14:sldId id="363"/>
            <p14:sldId id="1917"/>
            <p14:sldId id="522"/>
            <p14:sldId id="297"/>
            <p14:sldId id="296"/>
            <p14:sldId id="267"/>
            <p14:sldId id="342"/>
            <p14:sldId id="304"/>
            <p14:sldId id="1915"/>
            <p14:sldId id="423"/>
            <p14:sldId id="320"/>
            <p14:sldId id="318"/>
            <p14:sldId id="321"/>
            <p14:sldId id="353"/>
            <p14:sldId id="317"/>
            <p14:sldId id="3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52B66E-55A2-11DF-F349-DF3EBE19CAF7}" name="Marisa Scala-Foley" initials="MS" userId="S::mscala-foley@usaging.org::0dbbcc0a-ea61-49d7-b1db-645f48d0adb7" providerId="AD"/>
  <p188:author id="{3104F7DD-383B-BEE8-8956-23CC346CA960}" name="Paul Cantrell" initials="PC" userId="Paul Cantre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C"/>
    <a:srgbClr val="FFFFFF"/>
    <a:srgbClr val="006199"/>
    <a:srgbClr val="522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ED455-537F-4541-807F-897F943F982B}" v="26" dt="2025-01-13T17:10:41.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C1A1A-3B8E-46CE-8E72-20A518D1CC8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825AA36-D061-420F-A21B-9C535017A6DE}">
      <dgm:prSet phldrT="[Text]"/>
      <dgm:spPr/>
      <dgm:t>
        <a:bodyPr/>
        <a:lstStyle/>
        <a:p>
          <a:r>
            <a:rPr lang="en-US"/>
            <a:t>Training</a:t>
          </a:r>
        </a:p>
      </dgm:t>
    </dgm:pt>
    <dgm:pt modelId="{B07D016E-9BC6-403F-9D7A-7A0FED25908A}" type="parTrans" cxnId="{B6973E57-60B2-4222-AEA2-3C2DCA0FD4EE}">
      <dgm:prSet/>
      <dgm:spPr/>
      <dgm:t>
        <a:bodyPr/>
        <a:lstStyle/>
        <a:p>
          <a:endParaRPr lang="en-US"/>
        </a:p>
      </dgm:t>
    </dgm:pt>
    <dgm:pt modelId="{ACAB340B-0394-459E-9B30-33BC53505F4B}" type="sibTrans" cxnId="{B6973E57-60B2-4222-AEA2-3C2DCA0FD4EE}">
      <dgm:prSet/>
      <dgm:spPr/>
      <dgm:t>
        <a:bodyPr/>
        <a:lstStyle/>
        <a:p>
          <a:endParaRPr lang="en-US"/>
        </a:p>
      </dgm:t>
    </dgm:pt>
    <dgm:pt modelId="{6BD486C3-6B00-4617-96E3-8C1BDFEB893F}">
      <dgm:prSet phldrT="[Text]"/>
      <dgm:spPr/>
      <dgm:t>
        <a:bodyPr/>
        <a:lstStyle/>
        <a:p>
          <a:r>
            <a:rPr lang="en-US"/>
            <a:t>Technical Assistance</a:t>
          </a:r>
        </a:p>
      </dgm:t>
    </dgm:pt>
    <dgm:pt modelId="{B8DA9B02-7D8A-4335-97D2-EAA6389D9AE1}" type="parTrans" cxnId="{07168D65-FDC1-47CE-B9D7-345E4B4DC912}">
      <dgm:prSet/>
      <dgm:spPr/>
      <dgm:t>
        <a:bodyPr/>
        <a:lstStyle/>
        <a:p>
          <a:endParaRPr lang="en-US"/>
        </a:p>
      </dgm:t>
    </dgm:pt>
    <dgm:pt modelId="{860912F2-FAED-4373-A73C-18F0C4D96566}" type="sibTrans" cxnId="{07168D65-FDC1-47CE-B9D7-345E4B4DC912}">
      <dgm:prSet/>
      <dgm:spPr/>
      <dgm:t>
        <a:bodyPr/>
        <a:lstStyle/>
        <a:p>
          <a:endParaRPr lang="en-US"/>
        </a:p>
      </dgm:t>
    </dgm:pt>
    <dgm:pt modelId="{254EB147-91B3-4A32-BA5D-E2FFB2E55245}">
      <dgm:prSet phldrT="[Text]"/>
      <dgm:spPr/>
      <dgm:t>
        <a:bodyPr/>
        <a:lstStyle/>
        <a:p>
          <a:r>
            <a:rPr lang="en-US"/>
            <a:t>Resource Development</a:t>
          </a:r>
        </a:p>
      </dgm:t>
    </dgm:pt>
    <dgm:pt modelId="{442A914A-600C-487D-80EE-52D34BDA27EF}" type="parTrans" cxnId="{0901B626-2A3F-46D4-9C64-F00F86588615}">
      <dgm:prSet/>
      <dgm:spPr/>
      <dgm:t>
        <a:bodyPr/>
        <a:lstStyle/>
        <a:p>
          <a:endParaRPr lang="en-US"/>
        </a:p>
      </dgm:t>
    </dgm:pt>
    <dgm:pt modelId="{AC48FCCD-EEDA-4FEE-B0E7-CF412A90AFB2}" type="sibTrans" cxnId="{0901B626-2A3F-46D4-9C64-F00F86588615}">
      <dgm:prSet/>
      <dgm:spPr/>
      <dgm:t>
        <a:bodyPr/>
        <a:lstStyle/>
        <a:p>
          <a:endParaRPr lang="en-US"/>
        </a:p>
      </dgm:t>
    </dgm:pt>
    <dgm:pt modelId="{03A1AEBA-C7E8-484E-8195-B1A3F33EC028}">
      <dgm:prSet phldrT="[Text]"/>
      <dgm:spPr/>
      <dgm:t>
        <a:bodyPr/>
        <a:lstStyle/>
        <a:p>
          <a:r>
            <a:rPr lang="en-US"/>
            <a:t>Information Gathering</a:t>
          </a:r>
        </a:p>
      </dgm:t>
    </dgm:pt>
    <dgm:pt modelId="{3D9DBDB7-6DF6-4735-8143-2513645FE6B0}" type="parTrans" cxnId="{EAB9CF6A-EC42-47E3-8ADF-08A5B4303D16}">
      <dgm:prSet/>
      <dgm:spPr/>
      <dgm:t>
        <a:bodyPr/>
        <a:lstStyle/>
        <a:p>
          <a:endParaRPr lang="en-US"/>
        </a:p>
      </dgm:t>
    </dgm:pt>
    <dgm:pt modelId="{BE600798-4552-447E-9A35-3EFCBFA740FE}" type="sibTrans" cxnId="{EAB9CF6A-EC42-47E3-8ADF-08A5B4303D16}">
      <dgm:prSet/>
      <dgm:spPr/>
      <dgm:t>
        <a:bodyPr/>
        <a:lstStyle/>
        <a:p>
          <a:endParaRPr lang="en-US"/>
        </a:p>
      </dgm:t>
    </dgm:pt>
    <dgm:pt modelId="{E3327403-D92E-402C-AFE7-58DA4C68B6FA}">
      <dgm:prSet phldrT="[Text]"/>
      <dgm:spPr/>
      <dgm:t>
        <a:bodyPr/>
        <a:lstStyle/>
        <a:p>
          <a:r>
            <a:rPr lang="en-US"/>
            <a:t>Consulting Services</a:t>
          </a:r>
        </a:p>
      </dgm:t>
    </dgm:pt>
    <dgm:pt modelId="{2A283322-9F54-4693-919E-009258A82C97}" type="parTrans" cxnId="{51E467DE-76EE-41BF-85E4-DD010A2FA261}">
      <dgm:prSet/>
      <dgm:spPr/>
      <dgm:t>
        <a:bodyPr/>
        <a:lstStyle/>
        <a:p>
          <a:endParaRPr lang="en-US"/>
        </a:p>
      </dgm:t>
    </dgm:pt>
    <dgm:pt modelId="{102A9B3A-7888-4A82-BB75-2BE7E5188073}" type="sibTrans" cxnId="{51E467DE-76EE-41BF-85E4-DD010A2FA261}">
      <dgm:prSet/>
      <dgm:spPr/>
      <dgm:t>
        <a:bodyPr/>
        <a:lstStyle/>
        <a:p>
          <a:endParaRPr lang="en-US"/>
        </a:p>
      </dgm:t>
    </dgm:pt>
    <dgm:pt modelId="{F7A50B43-5720-428B-8997-02C1CA24D675}">
      <dgm:prSet/>
      <dgm:spPr/>
      <dgm:t>
        <a:bodyPr/>
        <a:lstStyle/>
        <a:p>
          <a:r>
            <a:rPr lang="en-US"/>
            <a:t>Thought Leadership</a:t>
          </a:r>
        </a:p>
      </dgm:t>
    </dgm:pt>
    <dgm:pt modelId="{28431AC6-D8E0-4F01-A798-B4774ED4010F}" type="parTrans" cxnId="{1899A12A-33AF-4325-BEAA-F91A277A74B5}">
      <dgm:prSet/>
      <dgm:spPr/>
      <dgm:t>
        <a:bodyPr/>
        <a:lstStyle/>
        <a:p>
          <a:endParaRPr lang="en-US"/>
        </a:p>
      </dgm:t>
    </dgm:pt>
    <dgm:pt modelId="{157FC10F-4F9C-408B-B6FA-69D6BFBD2037}" type="sibTrans" cxnId="{1899A12A-33AF-4325-BEAA-F91A277A74B5}">
      <dgm:prSet/>
      <dgm:spPr/>
      <dgm:t>
        <a:bodyPr/>
        <a:lstStyle/>
        <a:p>
          <a:endParaRPr lang="en-US"/>
        </a:p>
      </dgm:t>
    </dgm:pt>
    <dgm:pt modelId="{C589F740-5D9C-4248-8BD1-1E71E0A3AA0E}">
      <dgm:prSet/>
      <dgm:spPr/>
      <dgm:t>
        <a:bodyPr/>
        <a:lstStyle/>
        <a:p>
          <a:r>
            <a:rPr lang="en-US"/>
            <a:t>Center of Excellence to Align Health and Social Care</a:t>
          </a:r>
        </a:p>
      </dgm:t>
    </dgm:pt>
    <dgm:pt modelId="{C1E5A67F-4EAA-4059-8B0A-F14513FD2A5D}" type="parTrans" cxnId="{16C481A9-6B41-4DFE-BDD6-DA144E3556BA}">
      <dgm:prSet/>
      <dgm:spPr/>
      <dgm:t>
        <a:bodyPr/>
        <a:lstStyle/>
        <a:p>
          <a:endParaRPr lang="en-US"/>
        </a:p>
      </dgm:t>
    </dgm:pt>
    <dgm:pt modelId="{368B917E-B025-4CC8-9D7A-8A44B4D3C7F8}" type="sibTrans" cxnId="{16C481A9-6B41-4DFE-BDD6-DA144E3556BA}">
      <dgm:prSet/>
      <dgm:spPr/>
      <dgm:t>
        <a:bodyPr/>
        <a:lstStyle/>
        <a:p>
          <a:endParaRPr lang="en-US"/>
        </a:p>
      </dgm:t>
    </dgm:pt>
    <dgm:pt modelId="{D75A0C4C-7DBC-45DF-8662-492E19B02432}" type="pres">
      <dgm:prSet presAssocID="{914C1A1A-3B8E-46CE-8E72-20A518D1CC8B}" presName="linearFlow" presStyleCnt="0">
        <dgm:presLayoutVars>
          <dgm:dir/>
          <dgm:resizeHandles val="exact"/>
        </dgm:presLayoutVars>
      </dgm:prSet>
      <dgm:spPr/>
    </dgm:pt>
    <dgm:pt modelId="{96D75505-A25D-41DF-9AA5-622AB4F9596D}" type="pres">
      <dgm:prSet presAssocID="{5825AA36-D061-420F-A21B-9C535017A6DE}" presName="composite" presStyleCnt="0"/>
      <dgm:spPr/>
    </dgm:pt>
    <dgm:pt modelId="{0393A490-898D-417D-80AF-208431468AD2}" type="pres">
      <dgm:prSet presAssocID="{5825AA36-D061-420F-A21B-9C535017A6DE}" presName="imgShp" presStyleLbl="fgImgPlace1" presStyleIdx="0" presStyleCnt="7"/>
      <dgm:spPr>
        <a:blipFill rotWithShape="1">
          <a:blip xmlns:r="http://schemas.openxmlformats.org/officeDocument/2006/relationships" r:embed="rId1"/>
          <a:srcRect/>
          <a:stretch>
            <a:fillRect l="-4000" r="-4000"/>
          </a:stretch>
        </a:blipFill>
      </dgm:spPr>
    </dgm:pt>
    <dgm:pt modelId="{9C532FA9-1296-4DF8-97B3-A2A0FB13CA87}" type="pres">
      <dgm:prSet presAssocID="{5825AA36-D061-420F-A21B-9C535017A6DE}" presName="txShp" presStyleLbl="node1" presStyleIdx="0" presStyleCnt="7">
        <dgm:presLayoutVars>
          <dgm:bulletEnabled val="1"/>
        </dgm:presLayoutVars>
      </dgm:prSet>
      <dgm:spPr/>
    </dgm:pt>
    <dgm:pt modelId="{AA81D5B9-B59F-4B01-8AEA-8396D47D7D2A}" type="pres">
      <dgm:prSet presAssocID="{ACAB340B-0394-459E-9B30-33BC53505F4B}" presName="spacing" presStyleCnt="0"/>
      <dgm:spPr/>
    </dgm:pt>
    <dgm:pt modelId="{BBD4779C-DE97-42A7-A233-A6F59A0101DE}" type="pres">
      <dgm:prSet presAssocID="{6BD486C3-6B00-4617-96E3-8C1BDFEB893F}" presName="composite" presStyleCnt="0"/>
      <dgm:spPr/>
    </dgm:pt>
    <dgm:pt modelId="{778E8C9C-4926-4601-AE8D-5385D0B84EF2}" type="pres">
      <dgm:prSet presAssocID="{6BD486C3-6B00-4617-96E3-8C1BDFEB893F}" presName="imgShp" presStyleLbl="fgImgPlace1" presStyleIdx="1" presStyleCnt="7"/>
      <dgm:spPr>
        <a:blipFill rotWithShape="1">
          <a:blip xmlns:r="http://schemas.openxmlformats.org/officeDocument/2006/relationships" r:embed="rId1"/>
          <a:srcRect/>
          <a:stretch>
            <a:fillRect l="-4000" r="-4000"/>
          </a:stretch>
        </a:blipFill>
      </dgm:spPr>
    </dgm:pt>
    <dgm:pt modelId="{B576F9C4-8A7A-46EA-B83A-6FAF0986AE67}" type="pres">
      <dgm:prSet presAssocID="{6BD486C3-6B00-4617-96E3-8C1BDFEB893F}" presName="txShp" presStyleLbl="node1" presStyleIdx="1" presStyleCnt="7">
        <dgm:presLayoutVars>
          <dgm:bulletEnabled val="1"/>
        </dgm:presLayoutVars>
      </dgm:prSet>
      <dgm:spPr/>
    </dgm:pt>
    <dgm:pt modelId="{59798349-5401-4495-A69E-C16F24BEDCED}" type="pres">
      <dgm:prSet presAssocID="{860912F2-FAED-4373-A73C-18F0C4D96566}" presName="spacing" presStyleCnt="0"/>
      <dgm:spPr/>
    </dgm:pt>
    <dgm:pt modelId="{BD680AEF-4B56-4665-8F9D-32A429174674}" type="pres">
      <dgm:prSet presAssocID="{254EB147-91B3-4A32-BA5D-E2FFB2E55245}" presName="composite" presStyleCnt="0"/>
      <dgm:spPr/>
    </dgm:pt>
    <dgm:pt modelId="{729CB0C5-3F05-4E9E-A0D9-84197A55C29E}" type="pres">
      <dgm:prSet presAssocID="{254EB147-91B3-4A32-BA5D-E2FFB2E55245}" presName="imgShp" presStyleLbl="fgImgPlace1" presStyleIdx="2" presStyleCnt="7"/>
      <dgm:spPr>
        <a:blipFill rotWithShape="1">
          <a:blip xmlns:r="http://schemas.openxmlformats.org/officeDocument/2006/relationships" r:embed="rId1"/>
          <a:srcRect/>
          <a:stretch>
            <a:fillRect l="-4000" r="-4000"/>
          </a:stretch>
        </a:blipFill>
      </dgm:spPr>
    </dgm:pt>
    <dgm:pt modelId="{8B47CDD9-C4A2-4068-AE2A-EC85AE682B8B}" type="pres">
      <dgm:prSet presAssocID="{254EB147-91B3-4A32-BA5D-E2FFB2E55245}" presName="txShp" presStyleLbl="node1" presStyleIdx="2" presStyleCnt="7">
        <dgm:presLayoutVars>
          <dgm:bulletEnabled val="1"/>
        </dgm:presLayoutVars>
      </dgm:prSet>
      <dgm:spPr/>
    </dgm:pt>
    <dgm:pt modelId="{2E710FD5-74CA-4EEB-AE73-38C015A65374}" type="pres">
      <dgm:prSet presAssocID="{AC48FCCD-EEDA-4FEE-B0E7-CF412A90AFB2}" presName="spacing" presStyleCnt="0"/>
      <dgm:spPr/>
    </dgm:pt>
    <dgm:pt modelId="{A0A03881-5C60-4991-9110-BD34E81CBA7E}" type="pres">
      <dgm:prSet presAssocID="{03A1AEBA-C7E8-484E-8195-B1A3F33EC028}" presName="composite" presStyleCnt="0"/>
      <dgm:spPr/>
    </dgm:pt>
    <dgm:pt modelId="{51264598-E057-41DA-A3BC-AF087B43A859}" type="pres">
      <dgm:prSet presAssocID="{03A1AEBA-C7E8-484E-8195-B1A3F33EC028}" presName="imgShp" presStyleLbl="fgImgPlace1" presStyleIdx="3" presStyleCnt="7"/>
      <dgm:spPr>
        <a:blipFill rotWithShape="1">
          <a:blip xmlns:r="http://schemas.openxmlformats.org/officeDocument/2006/relationships" r:embed="rId1"/>
          <a:srcRect/>
          <a:stretch>
            <a:fillRect l="-4000" r="-4000"/>
          </a:stretch>
        </a:blipFill>
      </dgm:spPr>
    </dgm:pt>
    <dgm:pt modelId="{1E652A2D-A869-421B-A4B2-22D25803EA30}" type="pres">
      <dgm:prSet presAssocID="{03A1AEBA-C7E8-484E-8195-B1A3F33EC028}" presName="txShp" presStyleLbl="node1" presStyleIdx="3" presStyleCnt="7">
        <dgm:presLayoutVars>
          <dgm:bulletEnabled val="1"/>
        </dgm:presLayoutVars>
      </dgm:prSet>
      <dgm:spPr/>
    </dgm:pt>
    <dgm:pt modelId="{AB3DABD2-A2C0-4429-A8C1-55851E0DB33C}" type="pres">
      <dgm:prSet presAssocID="{BE600798-4552-447E-9A35-3EFCBFA740FE}" presName="spacing" presStyleCnt="0"/>
      <dgm:spPr/>
    </dgm:pt>
    <dgm:pt modelId="{3249E068-90A2-41D4-A805-9D5621703799}" type="pres">
      <dgm:prSet presAssocID="{E3327403-D92E-402C-AFE7-58DA4C68B6FA}" presName="composite" presStyleCnt="0"/>
      <dgm:spPr/>
    </dgm:pt>
    <dgm:pt modelId="{2E60B6D6-CF74-46A5-830D-2AC76FC70D15}" type="pres">
      <dgm:prSet presAssocID="{E3327403-D92E-402C-AFE7-58DA4C68B6FA}" presName="imgShp" presStyleLbl="fgImgPlace1" presStyleIdx="4" presStyleCnt="7"/>
      <dgm:spPr>
        <a:blipFill rotWithShape="1">
          <a:blip xmlns:r="http://schemas.openxmlformats.org/officeDocument/2006/relationships" r:embed="rId1"/>
          <a:srcRect/>
          <a:stretch>
            <a:fillRect l="-4000" r="-4000"/>
          </a:stretch>
        </a:blipFill>
      </dgm:spPr>
    </dgm:pt>
    <dgm:pt modelId="{9849FB09-3710-4D70-A777-6E6DB55B1E14}" type="pres">
      <dgm:prSet presAssocID="{E3327403-D92E-402C-AFE7-58DA4C68B6FA}" presName="txShp" presStyleLbl="node1" presStyleIdx="4" presStyleCnt="7">
        <dgm:presLayoutVars>
          <dgm:bulletEnabled val="1"/>
        </dgm:presLayoutVars>
      </dgm:prSet>
      <dgm:spPr/>
    </dgm:pt>
    <dgm:pt modelId="{7051F2B6-DAD9-4F2C-9B38-E36ED2EE0DE6}" type="pres">
      <dgm:prSet presAssocID="{102A9B3A-7888-4A82-BB75-2BE7E5188073}" presName="spacing" presStyleCnt="0"/>
      <dgm:spPr/>
    </dgm:pt>
    <dgm:pt modelId="{7B8D5363-9C94-4560-AAFC-FB389C9B4C4B}" type="pres">
      <dgm:prSet presAssocID="{F7A50B43-5720-428B-8997-02C1CA24D675}" presName="composite" presStyleCnt="0"/>
      <dgm:spPr/>
    </dgm:pt>
    <dgm:pt modelId="{025A02E3-855B-4DAA-B8B9-A0885B487D8E}" type="pres">
      <dgm:prSet presAssocID="{F7A50B43-5720-428B-8997-02C1CA24D675}" presName="imgShp" presStyleLbl="fgImgPlace1" presStyleIdx="5" presStyleCnt="7"/>
      <dgm:spPr>
        <a:blipFill rotWithShape="1">
          <a:blip xmlns:r="http://schemas.openxmlformats.org/officeDocument/2006/relationships" r:embed="rId1"/>
          <a:srcRect/>
          <a:stretch>
            <a:fillRect l="-4000" r="-4000"/>
          </a:stretch>
        </a:blipFill>
      </dgm:spPr>
    </dgm:pt>
    <dgm:pt modelId="{81B3D14E-F125-4C5A-9A25-BD0F6BC26BD9}" type="pres">
      <dgm:prSet presAssocID="{F7A50B43-5720-428B-8997-02C1CA24D675}" presName="txShp" presStyleLbl="node1" presStyleIdx="5" presStyleCnt="7">
        <dgm:presLayoutVars>
          <dgm:bulletEnabled val="1"/>
        </dgm:presLayoutVars>
      </dgm:prSet>
      <dgm:spPr/>
    </dgm:pt>
    <dgm:pt modelId="{514D36B2-5A07-40BD-B25A-8DC5AE39A683}" type="pres">
      <dgm:prSet presAssocID="{157FC10F-4F9C-408B-B6FA-69D6BFBD2037}" presName="spacing" presStyleCnt="0"/>
      <dgm:spPr/>
    </dgm:pt>
    <dgm:pt modelId="{AA09797E-A90F-4FFE-BEBC-96E4ED95F928}" type="pres">
      <dgm:prSet presAssocID="{C589F740-5D9C-4248-8BD1-1E71E0A3AA0E}" presName="composite" presStyleCnt="0"/>
      <dgm:spPr/>
    </dgm:pt>
    <dgm:pt modelId="{1E21670A-DFFB-4FF7-AD35-DB7277C4A89D}" type="pres">
      <dgm:prSet presAssocID="{C589F740-5D9C-4248-8BD1-1E71E0A3AA0E}" presName="imgShp" presStyleLbl="fgImgPlace1" presStyleIdx="6" presStyleCnt="7"/>
      <dgm:spPr>
        <a:blipFill rotWithShape="1">
          <a:blip xmlns:r="http://schemas.openxmlformats.org/officeDocument/2006/relationships" r:embed="rId2"/>
          <a:srcRect/>
          <a:stretch>
            <a:fillRect/>
          </a:stretch>
        </a:blipFill>
      </dgm:spPr>
    </dgm:pt>
    <dgm:pt modelId="{E47E531E-4A2B-4B7F-A820-F883CC2A7C06}" type="pres">
      <dgm:prSet presAssocID="{C589F740-5D9C-4248-8BD1-1E71E0A3AA0E}" presName="txShp" presStyleLbl="node1" presStyleIdx="6" presStyleCnt="7">
        <dgm:presLayoutVars>
          <dgm:bulletEnabled val="1"/>
        </dgm:presLayoutVars>
      </dgm:prSet>
      <dgm:spPr/>
    </dgm:pt>
  </dgm:ptLst>
  <dgm:cxnLst>
    <dgm:cxn modelId="{2AB6F400-EA14-4EF4-B082-C9AAE88A399D}" type="presOf" srcId="{F7A50B43-5720-428B-8997-02C1CA24D675}" destId="{81B3D14E-F125-4C5A-9A25-BD0F6BC26BD9}" srcOrd="0" destOrd="0" presId="urn:microsoft.com/office/officeart/2005/8/layout/vList3"/>
    <dgm:cxn modelId="{0901B626-2A3F-46D4-9C64-F00F86588615}" srcId="{914C1A1A-3B8E-46CE-8E72-20A518D1CC8B}" destId="{254EB147-91B3-4A32-BA5D-E2FFB2E55245}" srcOrd="2" destOrd="0" parTransId="{442A914A-600C-487D-80EE-52D34BDA27EF}" sibTransId="{AC48FCCD-EEDA-4FEE-B0E7-CF412A90AFB2}"/>
    <dgm:cxn modelId="{1899A12A-33AF-4325-BEAA-F91A277A74B5}" srcId="{914C1A1A-3B8E-46CE-8E72-20A518D1CC8B}" destId="{F7A50B43-5720-428B-8997-02C1CA24D675}" srcOrd="5" destOrd="0" parTransId="{28431AC6-D8E0-4F01-A798-B4774ED4010F}" sibTransId="{157FC10F-4F9C-408B-B6FA-69D6BFBD2037}"/>
    <dgm:cxn modelId="{54FEEF39-0E7F-4C39-9306-2A9EA65EC099}" type="presOf" srcId="{254EB147-91B3-4A32-BA5D-E2FFB2E55245}" destId="{8B47CDD9-C4A2-4068-AE2A-EC85AE682B8B}" srcOrd="0" destOrd="0" presId="urn:microsoft.com/office/officeart/2005/8/layout/vList3"/>
    <dgm:cxn modelId="{FE0FCF3E-0E9E-4837-A62C-08FB9C0AD7EF}" type="presOf" srcId="{E3327403-D92E-402C-AFE7-58DA4C68B6FA}" destId="{9849FB09-3710-4D70-A777-6E6DB55B1E14}" srcOrd="0" destOrd="0" presId="urn:microsoft.com/office/officeart/2005/8/layout/vList3"/>
    <dgm:cxn modelId="{07168D65-FDC1-47CE-B9D7-345E4B4DC912}" srcId="{914C1A1A-3B8E-46CE-8E72-20A518D1CC8B}" destId="{6BD486C3-6B00-4617-96E3-8C1BDFEB893F}" srcOrd="1" destOrd="0" parTransId="{B8DA9B02-7D8A-4335-97D2-EAA6389D9AE1}" sibTransId="{860912F2-FAED-4373-A73C-18F0C4D96566}"/>
    <dgm:cxn modelId="{EAB9CF6A-EC42-47E3-8ADF-08A5B4303D16}" srcId="{914C1A1A-3B8E-46CE-8E72-20A518D1CC8B}" destId="{03A1AEBA-C7E8-484E-8195-B1A3F33EC028}" srcOrd="3" destOrd="0" parTransId="{3D9DBDB7-6DF6-4735-8143-2513645FE6B0}" sibTransId="{BE600798-4552-447E-9A35-3EFCBFA740FE}"/>
    <dgm:cxn modelId="{70032E4F-D46B-4CAF-87F5-F05E7F7E5877}" type="presOf" srcId="{5825AA36-D061-420F-A21B-9C535017A6DE}" destId="{9C532FA9-1296-4DF8-97B3-A2A0FB13CA87}" srcOrd="0" destOrd="0" presId="urn:microsoft.com/office/officeart/2005/8/layout/vList3"/>
    <dgm:cxn modelId="{B6973E57-60B2-4222-AEA2-3C2DCA0FD4EE}" srcId="{914C1A1A-3B8E-46CE-8E72-20A518D1CC8B}" destId="{5825AA36-D061-420F-A21B-9C535017A6DE}" srcOrd="0" destOrd="0" parTransId="{B07D016E-9BC6-403F-9D7A-7A0FED25908A}" sibTransId="{ACAB340B-0394-459E-9B30-33BC53505F4B}"/>
    <dgm:cxn modelId="{18F55C94-0F98-4281-BF4E-6E787A5EC509}" type="presOf" srcId="{C589F740-5D9C-4248-8BD1-1E71E0A3AA0E}" destId="{E47E531E-4A2B-4B7F-A820-F883CC2A7C06}" srcOrd="0" destOrd="0" presId="urn:microsoft.com/office/officeart/2005/8/layout/vList3"/>
    <dgm:cxn modelId="{80658795-D2DD-4D60-A834-22C10F13A5C4}" type="presOf" srcId="{03A1AEBA-C7E8-484E-8195-B1A3F33EC028}" destId="{1E652A2D-A869-421B-A4B2-22D25803EA30}" srcOrd="0" destOrd="0" presId="urn:microsoft.com/office/officeart/2005/8/layout/vList3"/>
    <dgm:cxn modelId="{16C481A9-6B41-4DFE-BDD6-DA144E3556BA}" srcId="{914C1A1A-3B8E-46CE-8E72-20A518D1CC8B}" destId="{C589F740-5D9C-4248-8BD1-1E71E0A3AA0E}" srcOrd="6" destOrd="0" parTransId="{C1E5A67F-4EAA-4059-8B0A-F14513FD2A5D}" sibTransId="{368B917E-B025-4CC8-9D7A-8A44B4D3C7F8}"/>
    <dgm:cxn modelId="{5DCDF1AD-6D8E-4DB8-9A32-51CCD445996F}" type="presOf" srcId="{6BD486C3-6B00-4617-96E3-8C1BDFEB893F}" destId="{B576F9C4-8A7A-46EA-B83A-6FAF0986AE67}" srcOrd="0" destOrd="0" presId="urn:microsoft.com/office/officeart/2005/8/layout/vList3"/>
    <dgm:cxn modelId="{51E467DE-76EE-41BF-85E4-DD010A2FA261}" srcId="{914C1A1A-3B8E-46CE-8E72-20A518D1CC8B}" destId="{E3327403-D92E-402C-AFE7-58DA4C68B6FA}" srcOrd="4" destOrd="0" parTransId="{2A283322-9F54-4693-919E-009258A82C97}" sibTransId="{102A9B3A-7888-4A82-BB75-2BE7E5188073}"/>
    <dgm:cxn modelId="{A1D290FC-44AC-4E89-84FE-2030C48B81EF}" type="presOf" srcId="{914C1A1A-3B8E-46CE-8E72-20A518D1CC8B}" destId="{D75A0C4C-7DBC-45DF-8662-492E19B02432}" srcOrd="0" destOrd="0" presId="urn:microsoft.com/office/officeart/2005/8/layout/vList3"/>
    <dgm:cxn modelId="{753D4D8D-8A45-46B9-B84F-544F4C42EF3B}" type="presParOf" srcId="{D75A0C4C-7DBC-45DF-8662-492E19B02432}" destId="{96D75505-A25D-41DF-9AA5-622AB4F9596D}" srcOrd="0" destOrd="0" presId="urn:microsoft.com/office/officeart/2005/8/layout/vList3"/>
    <dgm:cxn modelId="{166F10EE-8633-440B-8C95-9C9C29678DBB}" type="presParOf" srcId="{96D75505-A25D-41DF-9AA5-622AB4F9596D}" destId="{0393A490-898D-417D-80AF-208431468AD2}" srcOrd="0" destOrd="0" presId="urn:microsoft.com/office/officeart/2005/8/layout/vList3"/>
    <dgm:cxn modelId="{1C530797-65BD-4652-B345-C4AE24F37437}" type="presParOf" srcId="{96D75505-A25D-41DF-9AA5-622AB4F9596D}" destId="{9C532FA9-1296-4DF8-97B3-A2A0FB13CA87}" srcOrd="1" destOrd="0" presId="urn:microsoft.com/office/officeart/2005/8/layout/vList3"/>
    <dgm:cxn modelId="{196C49F6-FA2E-43B1-9090-8D46DE8C63D5}" type="presParOf" srcId="{D75A0C4C-7DBC-45DF-8662-492E19B02432}" destId="{AA81D5B9-B59F-4B01-8AEA-8396D47D7D2A}" srcOrd="1" destOrd="0" presId="urn:microsoft.com/office/officeart/2005/8/layout/vList3"/>
    <dgm:cxn modelId="{B25DB594-A54F-42F4-BF99-CBCCD70D062C}" type="presParOf" srcId="{D75A0C4C-7DBC-45DF-8662-492E19B02432}" destId="{BBD4779C-DE97-42A7-A233-A6F59A0101DE}" srcOrd="2" destOrd="0" presId="urn:microsoft.com/office/officeart/2005/8/layout/vList3"/>
    <dgm:cxn modelId="{806192F9-D198-46CB-A329-C28BCD4559A2}" type="presParOf" srcId="{BBD4779C-DE97-42A7-A233-A6F59A0101DE}" destId="{778E8C9C-4926-4601-AE8D-5385D0B84EF2}" srcOrd="0" destOrd="0" presId="urn:microsoft.com/office/officeart/2005/8/layout/vList3"/>
    <dgm:cxn modelId="{A735821C-4317-458E-8EE0-FF66E314C68B}" type="presParOf" srcId="{BBD4779C-DE97-42A7-A233-A6F59A0101DE}" destId="{B576F9C4-8A7A-46EA-B83A-6FAF0986AE67}" srcOrd="1" destOrd="0" presId="urn:microsoft.com/office/officeart/2005/8/layout/vList3"/>
    <dgm:cxn modelId="{80BED1DD-6BDF-4287-B6B9-FE6C94535D98}" type="presParOf" srcId="{D75A0C4C-7DBC-45DF-8662-492E19B02432}" destId="{59798349-5401-4495-A69E-C16F24BEDCED}" srcOrd="3" destOrd="0" presId="urn:microsoft.com/office/officeart/2005/8/layout/vList3"/>
    <dgm:cxn modelId="{7ECCF814-65D4-421E-B9BB-EBEE002339B7}" type="presParOf" srcId="{D75A0C4C-7DBC-45DF-8662-492E19B02432}" destId="{BD680AEF-4B56-4665-8F9D-32A429174674}" srcOrd="4" destOrd="0" presId="urn:microsoft.com/office/officeart/2005/8/layout/vList3"/>
    <dgm:cxn modelId="{63F34E68-5946-4736-8F73-EA7AA172A08B}" type="presParOf" srcId="{BD680AEF-4B56-4665-8F9D-32A429174674}" destId="{729CB0C5-3F05-4E9E-A0D9-84197A55C29E}" srcOrd="0" destOrd="0" presId="urn:microsoft.com/office/officeart/2005/8/layout/vList3"/>
    <dgm:cxn modelId="{7A35CB2F-E4ED-44C7-B49C-56047D28329D}" type="presParOf" srcId="{BD680AEF-4B56-4665-8F9D-32A429174674}" destId="{8B47CDD9-C4A2-4068-AE2A-EC85AE682B8B}" srcOrd="1" destOrd="0" presId="urn:microsoft.com/office/officeart/2005/8/layout/vList3"/>
    <dgm:cxn modelId="{0DDDD97B-60A1-4F84-9B48-6517EC306A37}" type="presParOf" srcId="{D75A0C4C-7DBC-45DF-8662-492E19B02432}" destId="{2E710FD5-74CA-4EEB-AE73-38C015A65374}" srcOrd="5" destOrd="0" presId="urn:microsoft.com/office/officeart/2005/8/layout/vList3"/>
    <dgm:cxn modelId="{1835D6BA-C841-4511-AF50-E496F1E96129}" type="presParOf" srcId="{D75A0C4C-7DBC-45DF-8662-492E19B02432}" destId="{A0A03881-5C60-4991-9110-BD34E81CBA7E}" srcOrd="6" destOrd="0" presId="urn:microsoft.com/office/officeart/2005/8/layout/vList3"/>
    <dgm:cxn modelId="{08123AA2-766D-4C1E-845C-B3C1E61CEBFA}" type="presParOf" srcId="{A0A03881-5C60-4991-9110-BD34E81CBA7E}" destId="{51264598-E057-41DA-A3BC-AF087B43A859}" srcOrd="0" destOrd="0" presId="urn:microsoft.com/office/officeart/2005/8/layout/vList3"/>
    <dgm:cxn modelId="{56FDF640-0C47-4D4F-8D04-CFE0CF5B5614}" type="presParOf" srcId="{A0A03881-5C60-4991-9110-BD34E81CBA7E}" destId="{1E652A2D-A869-421B-A4B2-22D25803EA30}" srcOrd="1" destOrd="0" presId="urn:microsoft.com/office/officeart/2005/8/layout/vList3"/>
    <dgm:cxn modelId="{AFD4259C-CBBA-4AD2-A07A-DF7580A0D3D7}" type="presParOf" srcId="{D75A0C4C-7DBC-45DF-8662-492E19B02432}" destId="{AB3DABD2-A2C0-4429-A8C1-55851E0DB33C}" srcOrd="7" destOrd="0" presId="urn:microsoft.com/office/officeart/2005/8/layout/vList3"/>
    <dgm:cxn modelId="{23BC4801-E3DE-4BF3-BE5D-0B6D0D09E53E}" type="presParOf" srcId="{D75A0C4C-7DBC-45DF-8662-492E19B02432}" destId="{3249E068-90A2-41D4-A805-9D5621703799}" srcOrd="8" destOrd="0" presId="urn:microsoft.com/office/officeart/2005/8/layout/vList3"/>
    <dgm:cxn modelId="{8920A10E-7139-4B63-BC4F-C8EF294053DD}" type="presParOf" srcId="{3249E068-90A2-41D4-A805-9D5621703799}" destId="{2E60B6D6-CF74-46A5-830D-2AC76FC70D15}" srcOrd="0" destOrd="0" presId="urn:microsoft.com/office/officeart/2005/8/layout/vList3"/>
    <dgm:cxn modelId="{C703929C-A38F-4644-B2BC-F1B10FF3DE5A}" type="presParOf" srcId="{3249E068-90A2-41D4-A805-9D5621703799}" destId="{9849FB09-3710-4D70-A777-6E6DB55B1E14}" srcOrd="1" destOrd="0" presId="urn:microsoft.com/office/officeart/2005/8/layout/vList3"/>
    <dgm:cxn modelId="{3C49D393-A6D0-4730-850A-FE3F8FAB2A69}" type="presParOf" srcId="{D75A0C4C-7DBC-45DF-8662-492E19B02432}" destId="{7051F2B6-DAD9-4F2C-9B38-E36ED2EE0DE6}" srcOrd="9" destOrd="0" presId="urn:microsoft.com/office/officeart/2005/8/layout/vList3"/>
    <dgm:cxn modelId="{B4A5356E-B069-4ABF-88F2-5571183510FD}" type="presParOf" srcId="{D75A0C4C-7DBC-45DF-8662-492E19B02432}" destId="{7B8D5363-9C94-4560-AAFC-FB389C9B4C4B}" srcOrd="10" destOrd="0" presId="urn:microsoft.com/office/officeart/2005/8/layout/vList3"/>
    <dgm:cxn modelId="{65ED11EB-762F-4CE2-883A-C014AAC0034F}" type="presParOf" srcId="{7B8D5363-9C94-4560-AAFC-FB389C9B4C4B}" destId="{025A02E3-855B-4DAA-B8B9-A0885B487D8E}" srcOrd="0" destOrd="0" presId="urn:microsoft.com/office/officeart/2005/8/layout/vList3"/>
    <dgm:cxn modelId="{280B597D-2D16-4C9E-9F3F-049862FCCCE8}" type="presParOf" srcId="{7B8D5363-9C94-4560-AAFC-FB389C9B4C4B}" destId="{81B3D14E-F125-4C5A-9A25-BD0F6BC26BD9}" srcOrd="1" destOrd="0" presId="urn:microsoft.com/office/officeart/2005/8/layout/vList3"/>
    <dgm:cxn modelId="{DD9176C9-6A16-44C0-A5BE-7D3A86F30FCC}" type="presParOf" srcId="{D75A0C4C-7DBC-45DF-8662-492E19B02432}" destId="{514D36B2-5A07-40BD-B25A-8DC5AE39A683}" srcOrd="11" destOrd="0" presId="urn:microsoft.com/office/officeart/2005/8/layout/vList3"/>
    <dgm:cxn modelId="{A6586976-1D1A-4A85-9915-3A1C4A8F0A90}" type="presParOf" srcId="{D75A0C4C-7DBC-45DF-8662-492E19B02432}" destId="{AA09797E-A90F-4FFE-BEBC-96E4ED95F928}" srcOrd="12" destOrd="0" presId="urn:microsoft.com/office/officeart/2005/8/layout/vList3"/>
    <dgm:cxn modelId="{3AADB412-BA0B-4215-8252-8CC90D1E9B0C}" type="presParOf" srcId="{AA09797E-A90F-4FFE-BEBC-96E4ED95F928}" destId="{1E21670A-DFFB-4FF7-AD35-DB7277C4A89D}" srcOrd="0" destOrd="0" presId="urn:microsoft.com/office/officeart/2005/8/layout/vList3"/>
    <dgm:cxn modelId="{D827EF04-A064-4534-8C4A-54CDE925C6C6}" type="presParOf" srcId="{AA09797E-A90F-4FFE-BEBC-96E4ED95F928}" destId="{E47E531E-4A2B-4B7F-A820-F883CC2A7C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32FA9-1296-4DF8-97B3-A2A0FB13CA87}">
      <dsp:nvSpPr>
        <dsp:cNvPr id="0" name=""/>
        <dsp:cNvSpPr/>
      </dsp:nvSpPr>
      <dsp:spPr>
        <a:xfrm rot="10800000">
          <a:off x="1492028" y="510"/>
          <a:ext cx="5564261" cy="362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3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Training</a:t>
          </a:r>
        </a:p>
      </dsp:txBody>
      <dsp:txXfrm rot="10800000">
        <a:off x="1582531" y="510"/>
        <a:ext cx="5473758" cy="362014"/>
      </dsp:txXfrm>
    </dsp:sp>
    <dsp:sp modelId="{0393A490-898D-417D-80AF-208431468AD2}">
      <dsp:nvSpPr>
        <dsp:cNvPr id="0" name=""/>
        <dsp:cNvSpPr/>
      </dsp:nvSpPr>
      <dsp:spPr>
        <a:xfrm>
          <a:off x="1311020" y="510"/>
          <a:ext cx="362014" cy="362014"/>
        </a:xfrm>
        <a:prstGeom prst="ellipse">
          <a:avLst/>
        </a:prstGeom>
        <a:blipFill rotWithShape="1">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6F9C4-8A7A-46EA-B83A-6FAF0986AE67}">
      <dsp:nvSpPr>
        <dsp:cNvPr id="0" name=""/>
        <dsp:cNvSpPr/>
      </dsp:nvSpPr>
      <dsp:spPr>
        <a:xfrm rot="10800000">
          <a:off x="1492028" y="464045"/>
          <a:ext cx="5564261" cy="362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3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Technical Assistance</a:t>
          </a:r>
        </a:p>
      </dsp:txBody>
      <dsp:txXfrm rot="10800000">
        <a:off x="1582531" y="464045"/>
        <a:ext cx="5473758" cy="362014"/>
      </dsp:txXfrm>
    </dsp:sp>
    <dsp:sp modelId="{778E8C9C-4926-4601-AE8D-5385D0B84EF2}">
      <dsp:nvSpPr>
        <dsp:cNvPr id="0" name=""/>
        <dsp:cNvSpPr/>
      </dsp:nvSpPr>
      <dsp:spPr>
        <a:xfrm>
          <a:off x="1311020" y="464045"/>
          <a:ext cx="362014" cy="362014"/>
        </a:xfrm>
        <a:prstGeom prst="ellipse">
          <a:avLst/>
        </a:prstGeom>
        <a:blipFill rotWithShape="1">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7CDD9-C4A2-4068-AE2A-EC85AE682B8B}">
      <dsp:nvSpPr>
        <dsp:cNvPr id="0" name=""/>
        <dsp:cNvSpPr/>
      </dsp:nvSpPr>
      <dsp:spPr>
        <a:xfrm rot="10800000">
          <a:off x="1492028" y="927580"/>
          <a:ext cx="5564261" cy="362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3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Resource Development</a:t>
          </a:r>
        </a:p>
      </dsp:txBody>
      <dsp:txXfrm rot="10800000">
        <a:off x="1582531" y="927580"/>
        <a:ext cx="5473758" cy="362014"/>
      </dsp:txXfrm>
    </dsp:sp>
    <dsp:sp modelId="{729CB0C5-3F05-4E9E-A0D9-84197A55C29E}">
      <dsp:nvSpPr>
        <dsp:cNvPr id="0" name=""/>
        <dsp:cNvSpPr/>
      </dsp:nvSpPr>
      <dsp:spPr>
        <a:xfrm>
          <a:off x="1311020" y="927580"/>
          <a:ext cx="362014" cy="362014"/>
        </a:xfrm>
        <a:prstGeom prst="ellipse">
          <a:avLst/>
        </a:prstGeom>
        <a:blipFill rotWithShape="1">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52A2D-A869-421B-A4B2-22D25803EA30}">
      <dsp:nvSpPr>
        <dsp:cNvPr id="0" name=""/>
        <dsp:cNvSpPr/>
      </dsp:nvSpPr>
      <dsp:spPr>
        <a:xfrm rot="10800000">
          <a:off x="1492028" y="1391115"/>
          <a:ext cx="5564261" cy="362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3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Information Gathering</a:t>
          </a:r>
        </a:p>
      </dsp:txBody>
      <dsp:txXfrm rot="10800000">
        <a:off x="1582531" y="1391115"/>
        <a:ext cx="5473758" cy="362014"/>
      </dsp:txXfrm>
    </dsp:sp>
    <dsp:sp modelId="{51264598-E057-41DA-A3BC-AF087B43A859}">
      <dsp:nvSpPr>
        <dsp:cNvPr id="0" name=""/>
        <dsp:cNvSpPr/>
      </dsp:nvSpPr>
      <dsp:spPr>
        <a:xfrm>
          <a:off x="1311020" y="1391115"/>
          <a:ext cx="362014" cy="362014"/>
        </a:xfrm>
        <a:prstGeom prst="ellipse">
          <a:avLst/>
        </a:prstGeom>
        <a:blipFill rotWithShape="1">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9FB09-3710-4D70-A777-6E6DB55B1E14}">
      <dsp:nvSpPr>
        <dsp:cNvPr id="0" name=""/>
        <dsp:cNvSpPr/>
      </dsp:nvSpPr>
      <dsp:spPr>
        <a:xfrm rot="10800000">
          <a:off x="1492028" y="1854650"/>
          <a:ext cx="5564261" cy="362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3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Consulting Services</a:t>
          </a:r>
        </a:p>
      </dsp:txBody>
      <dsp:txXfrm rot="10800000">
        <a:off x="1582531" y="1854650"/>
        <a:ext cx="5473758" cy="362014"/>
      </dsp:txXfrm>
    </dsp:sp>
    <dsp:sp modelId="{2E60B6D6-CF74-46A5-830D-2AC76FC70D15}">
      <dsp:nvSpPr>
        <dsp:cNvPr id="0" name=""/>
        <dsp:cNvSpPr/>
      </dsp:nvSpPr>
      <dsp:spPr>
        <a:xfrm>
          <a:off x="1311020" y="1854650"/>
          <a:ext cx="362014" cy="362014"/>
        </a:xfrm>
        <a:prstGeom prst="ellipse">
          <a:avLst/>
        </a:prstGeom>
        <a:blipFill rotWithShape="1">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3D14E-F125-4C5A-9A25-BD0F6BC26BD9}">
      <dsp:nvSpPr>
        <dsp:cNvPr id="0" name=""/>
        <dsp:cNvSpPr/>
      </dsp:nvSpPr>
      <dsp:spPr>
        <a:xfrm rot="10800000">
          <a:off x="1492028" y="2318185"/>
          <a:ext cx="5564261" cy="362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3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Thought Leadership</a:t>
          </a:r>
        </a:p>
      </dsp:txBody>
      <dsp:txXfrm rot="10800000">
        <a:off x="1582531" y="2318185"/>
        <a:ext cx="5473758" cy="362014"/>
      </dsp:txXfrm>
    </dsp:sp>
    <dsp:sp modelId="{025A02E3-855B-4DAA-B8B9-A0885B487D8E}">
      <dsp:nvSpPr>
        <dsp:cNvPr id="0" name=""/>
        <dsp:cNvSpPr/>
      </dsp:nvSpPr>
      <dsp:spPr>
        <a:xfrm>
          <a:off x="1311020" y="2318185"/>
          <a:ext cx="362014" cy="362014"/>
        </a:xfrm>
        <a:prstGeom prst="ellipse">
          <a:avLst/>
        </a:prstGeom>
        <a:blipFill rotWithShape="1">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7E531E-4A2B-4B7F-A820-F883CC2A7C06}">
      <dsp:nvSpPr>
        <dsp:cNvPr id="0" name=""/>
        <dsp:cNvSpPr/>
      </dsp:nvSpPr>
      <dsp:spPr>
        <a:xfrm rot="10800000">
          <a:off x="1492028" y="2781720"/>
          <a:ext cx="5564261" cy="3620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3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Center of Excellence to Align Health and Social Care</a:t>
          </a:r>
        </a:p>
      </dsp:txBody>
      <dsp:txXfrm rot="10800000">
        <a:off x="1582531" y="2781720"/>
        <a:ext cx="5473758" cy="362014"/>
      </dsp:txXfrm>
    </dsp:sp>
    <dsp:sp modelId="{1E21670A-DFFB-4FF7-AD35-DB7277C4A89D}">
      <dsp:nvSpPr>
        <dsp:cNvPr id="0" name=""/>
        <dsp:cNvSpPr/>
      </dsp:nvSpPr>
      <dsp:spPr>
        <a:xfrm>
          <a:off x="1311020" y="2781720"/>
          <a:ext cx="362014" cy="362014"/>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41E416B5-0EFD-423F-A3E4-CCAAF46CB5C5}" type="datetimeFigureOut">
              <a:rPr lang="en-US" smtClean="0"/>
              <a:t>1/23/2025</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381E4FD0-7769-4B70-8335-012991FCCBF6}" type="slidenum">
              <a:rPr lang="en-US" smtClean="0"/>
              <a:t>‹#›</a:t>
            </a:fld>
            <a:endParaRPr lang="en-US"/>
          </a:p>
        </p:txBody>
      </p:sp>
    </p:spTree>
    <p:extLst>
      <p:ext uri="{BB962C8B-B14F-4D97-AF65-F5344CB8AC3E}">
        <p14:creationId xmlns:p14="http://schemas.microsoft.com/office/powerpoint/2010/main" val="192405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447A1-E316-4F53-AC8A-7D617AC1BE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00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607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515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 READ QUESTIONS ALOUD FOR LORI FROM Q&amp;A BOX</a:t>
            </a:r>
          </a:p>
        </p:txBody>
      </p:sp>
      <p:sp>
        <p:nvSpPr>
          <p:cNvPr id="4" name="Slide Number Placeholder 3"/>
          <p:cNvSpPr>
            <a:spLocks noGrp="1"/>
          </p:cNvSpPr>
          <p:nvPr>
            <p:ph type="sldNum" sz="quarter" idx="5"/>
          </p:nvPr>
        </p:nvSpPr>
        <p:spPr/>
        <p:txBody>
          <a:bodyPr/>
          <a:lstStyle/>
          <a:p>
            <a:fld id="{381E4FD0-7769-4B70-8335-012991FCCBF6}" type="slidenum">
              <a:rPr lang="en-US" smtClean="0"/>
              <a:t>26</a:t>
            </a:fld>
            <a:endParaRPr lang="en-US"/>
          </a:p>
        </p:txBody>
      </p:sp>
    </p:spTree>
    <p:extLst>
      <p:ext uri="{BB962C8B-B14F-4D97-AF65-F5344CB8AC3E}">
        <p14:creationId xmlns:p14="http://schemas.microsoft.com/office/powerpoint/2010/main" val="115934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also where you can review previous recordings featuring </a:t>
            </a:r>
            <a:r>
              <a:rPr lang="en-US"/>
              <a:t>our consultants. </a:t>
            </a:r>
          </a:p>
        </p:txBody>
      </p:sp>
      <p:sp>
        <p:nvSpPr>
          <p:cNvPr id="4" name="Slide Number Placeholder 3"/>
          <p:cNvSpPr>
            <a:spLocks noGrp="1"/>
          </p:cNvSpPr>
          <p:nvPr>
            <p:ph type="sldNum" sz="quarter" idx="5"/>
          </p:nvPr>
        </p:nvSpPr>
        <p:spPr/>
        <p:txBody>
          <a:bodyPr/>
          <a:lstStyle/>
          <a:p>
            <a:fld id="{381E4FD0-7769-4B70-8335-012991FCCBF6}" type="slidenum">
              <a:rPr lang="en-US" smtClean="0"/>
              <a:t>27</a:t>
            </a:fld>
            <a:endParaRPr lang="en-US"/>
          </a:p>
        </p:txBody>
      </p:sp>
    </p:spTree>
    <p:extLst>
      <p:ext uri="{BB962C8B-B14F-4D97-AF65-F5344CB8AC3E}">
        <p14:creationId xmlns:p14="http://schemas.microsoft.com/office/powerpoint/2010/main" val="281502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get connected to us, use online inquiry form </a:t>
            </a:r>
          </a:p>
        </p:txBody>
      </p:sp>
      <p:sp>
        <p:nvSpPr>
          <p:cNvPr id="4" name="Slide Number Placeholder 3"/>
          <p:cNvSpPr>
            <a:spLocks noGrp="1"/>
          </p:cNvSpPr>
          <p:nvPr>
            <p:ph type="sldNum" sz="quarter" idx="5"/>
          </p:nvPr>
        </p:nvSpPr>
        <p:spPr/>
        <p:txBody>
          <a:bodyPr/>
          <a:lstStyle/>
          <a:p>
            <a:fld id="{381E4FD0-7769-4B70-8335-012991FCCBF6}" type="slidenum">
              <a:rPr lang="en-US" smtClean="0"/>
              <a:t>28</a:t>
            </a:fld>
            <a:endParaRPr lang="en-US"/>
          </a:p>
        </p:txBody>
      </p:sp>
    </p:spTree>
    <p:extLst>
      <p:ext uri="{BB962C8B-B14F-4D97-AF65-F5344CB8AC3E}">
        <p14:creationId xmlns:p14="http://schemas.microsoft.com/office/powerpoint/2010/main" val="319203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ways to stay connected to ADBI </a:t>
            </a:r>
          </a:p>
        </p:txBody>
      </p:sp>
      <p:sp>
        <p:nvSpPr>
          <p:cNvPr id="4" name="Slide Number Placeholder 3"/>
          <p:cNvSpPr>
            <a:spLocks noGrp="1"/>
          </p:cNvSpPr>
          <p:nvPr>
            <p:ph type="sldNum" sz="quarter" idx="5"/>
          </p:nvPr>
        </p:nvSpPr>
        <p:spPr/>
        <p:txBody>
          <a:bodyPr/>
          <a:lstStyle/>
          <a:p>
            <a:fld id="{381E4FD0-7769-4B70-8335-012991FCCBF6}" type="slidenum">
              <a:rPr lang="en-US" smtClean="0"/>
              <a:t>30</a:t>
            </a:fld>
            <a:endParaRPr lang="en-US"/>
          </a:p>
        </p:txBody>
      </p:sp>
    </p:spTree>
    <p:extLst>
      <p:ext uri="{BB962C8B-B14F-4D97-AF65-F5344CB8AC3E}">
        <p14:creationId xmlns:p14="http://schemas.microsoft.com/office/powerpoint/2010/main" val="2526598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0" y="4236178"/>
            <a:ext cx="9144000" cy="907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11E7FF-3E37-BC46-B55C-66B76E7B50BD}"/>
              </a:ext>
            </a:extLst>
          </p:cNvPr>
          <p:cNvPicPr>
            <a:picLocks noChangeAspect="1"/>
          </p:cNvPicPr>
          <p:nvPr userDrawn="1"/>
        </p:nvPicPr>
        <p:blipFill>
          <a:blip r:embed="rId2"/>
          <a:stretch>
            <a:fillRect/>
          </a:stretch>
        </p:blipFill>
        <p:spPr>
          <a:xfrm>
            <a:off x="1112893" y="2158149"/>
            <a:ext cx="6918213" cy="1120490"/>
          </a:xfrm>
          <a:prstGeom prst="rect">
            <a:avLst/>
          </a:prstGeom>
        </p:spPr>
      </p:pic>
    </p:spTree>
    <p:extLst>
      <p:ext uri="{BB962C8B-B14F-4D97-AF65-F5344CB8AC3E}">
        <p14:creationId xmlns:p14="http://schemas.microsoft.com/office/powerpoint/2010/main" val="147155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044C11-4161-4BB6-8883-6A08C1FB46E6}"/>
              </a:ext>
            </a:extLst>
          </p:cNvPr>
          <p:cNvGrpSpPr/>
          <p:nvPr userDrawn="1"/>
        </p:nvGrpSpPr>
        <p:grpSpPr>
          <a:xfrm>
            <a:off x="0" y="1612584"/>
            <a:ext cx="9144000" cy="3530916"/>
            <a:chOff x="0" y="1675422"/>
            <a:chExt cx="12192000" cy="4707888"/>
          </a:xfrm>
        </p:grpSpPr>
        <p:sp>
          <p:nvSpPr>
            <p:cNvPr id="18" name="Rectangle 17">
              <a:extLst>
                <a:ext uri="{FF2B5EF4-FFF2-40B4-BE49-F238E27FC236}">
                  <a16:creationId xmlns:a16="http://schemas.microsoft.com/office/drawing/2014/main" id="{4DA5C237-A5FA-4FA2-A435-498782F2F21F}"/>
                </a:ext>
              </a:extLst>
            </p:cNvPr>
            <p:cNvSpPr/>
            <p:nvPr userDrawn="1"/>
          </p:nvSpPr>
          <p:spPr>
            <a:xfrm>
              <a:off x="0" y="1675422"/>
              <a:ext cx="12192000" cy="4707888"/>
            </a:xfrm>
            <a:prstGeom prst="rect">
              <a:avLst/>
            </a:prstGeom>
            <a:solidFill>
              <a:srgbClr val="E8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A picture containing fan, device, web, silhouette&#10;&#10;Description automatically generated">
              <a:extLst>
                <a:ext uri="{FF2B5EF4-FFF2-40B4-BE49-F238E27FC236}">
                  <a16:creationId xmlns:a16="http://schemas.microsoft.com/office/drawing/2014/main" id="{E9F2D01E-C7A1-4F03-9554-10EB03F192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484" r="17742" b="35641"/>
            <a:stretch/>
          </p:blipFill>
          <p:spPr>
            <a:xfrm flipV="1">
              <a:off x="8823960" y="1675424"/>
              <a:ext cx="3368040" cy="4707886"/>
            </a:xfrm>
            <a:prstGeom prst="rect">
              <a:avLst/>
            </a:prstGeom>
          </p:spPr>
        </p:pic>
        <p:pic>
          <p:nvPicPr>
            <p:cNvPr id="20" name="Picture 19" descr="A picture containing web, fan, device&#10;&#10;Description automatically generated">
              <a:extLst>
                <a:ext uri="{FF2B5EF4-FFF2-40B4-BE49-F238E27FC236}">
                  <a16:creationId xmlns:a16="http://schemas.microsoft.com/office/drawing/2014/main" id="{69C04EA7-EC79-4646-841C-9CEACDA636A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72" r="3781"/>
            <a:stretch/>
          </p:blipFill>
          <p:spPr>
            <a:xfrm rot="16200000">
              <a:off x="-216457" y="1891879"/>
              <a:ext cx="4707888" cy="4274973"/>
            </a:xfrm>
            <a:prstGeom prst="rect">
              <a:avLst/>
            </a:prstGeom>
          </p:spPr>
        </p:pic>
      </p:grpSp>
      <p:sp>
        <p:nvSpPr>
          <p:cNvPr id="4" name="Text Placeholder 3">
            <a:extLst>
              <a:ext uri="{FF2B5EF4-FFF2-40B4-BE49-F238E27FC236}">
                <a16:creationId xmlns:a16="http://schemas.microsoft.com/office/drawing/2014/main" id="{ED511FD4-EF8A-4F8C-85BA-47C6E406F939}"/>
              </a:ext>
            </a:extLst>
          </p:cNvPr>
          <p:cNvSpPr>
            <a:spLocks noGrp="1"/>
          </p:cNvSpPr>
          <p:nvPr>
            <p:ph type="body" sz="quarter" idx="10" hasCustomPrompt="1"/>
          </p:nvPr>
        </p:nvSpPr>
        <p:spPr>
          <a:xfrm>
            <a:off x="516732" y="809625"/>
            <a:ext cx="6865144" cy="400050"/>
          </a:xfrm>
          <a:prstGeom prst="rect">
            <a:avLst/>
          </a:prstGeom>
        </p:spPr>
        <p:txBody>
          <a:bodyPr/>
          <a:lstStyle>
            <a:lvl1pPr marL="0" indent="0">
              <a:buNone/>
              <a:defRPr sz="2700" b="1">
                <a:solidFill>
                  <a:schemeClr val="tx2"/>
                </a:solidFill>
                <a:latin typeface="+mn-lt"/>
              </a:defRPr>
            </a:lvl1pPr>
            <a:lvl2pPr>
              <a:defRPr sz="2400" b="1">
                <a:latin typeface="+mn-lt"/>
              </a:defRPr>
            </a:lvl2pPr>
            <a:lvl3pPr>
              <a:defRPr sz="2400" b="1">
                <a:latin typeface="+mn-lt"/>
              </a:defRPr>
            </a:lvl3pPr>
            <a:lvl4pPr>
              <a:defRPr sz="2400" b="1">
                <a:latin typeface="+mn-lt"/>
              </a:defRPr>
            </a:lvl4pPr>
            <a:lvl5pPr>
              <a:defRPr sz="2400" b="1">
                <a:latin typeface="+mn-lt"/>
              </a:defRPr>
            </a:lvl5pPr>
          </a:lstStyle>
          <a:p>
            <a:pPr lvl="0"/>
            <a:r>
              <a:rPr lang="en-US"/>
              <a:t>Click to edit Master title styles</a:t>
            </a:r>
          </a:p>
        </p:txBody>
      </p:sp>
      <p:sp>
        <p:nvSpPr>
          <p:cNvPr id="10" name="Content Placeholder 2">
            <a:extLst>
              <a:ext uri="{FF2B5EF4-FFF2-40B4-BE49-F238E27FC236}">
                <a16:creationId xmlns:a16="http://schemas.microsoft.com/office/drawing/2014/main" id="{7C0DCCC8-F87A-E340-9AA1-BE5A46321B25}"/>
              </a:ext>
            </a:extLst>
          </p:cNvPr>
          <p:cNvSpPr>
            <a:spLocks noGrp="1"/>
          </p:cNvSpPr>
          <p:nvPr>
            <p:ph idx="1"/>
          </p:nvPr>
        </p:nvSpPr>
        <p:spPr>
          <a:xfrm>
            <a:off x="516619" y="1883780"/>
            <a:ext cx="7943850" cy="2450060"/>
          </a:xfrm>
          <a:prstGeom prst="rect">
            <a:avLst/>
          </a:prstGeom>
        </p:spPr>
        <p:txBody>
          <a:bodyPr numCol="2"/>
          <a:lstStyle>
            <a:lvl1pPr marL="342900" indent="-342900">
              <a:spcBef>
                <a:spcPts val="1200"/>
              </a:spcBef>
              <a:buClr>
                <a:schemeClr val="accent1"/>
              </a:buClr>
              <a:buFont typeface="+mj-lt"/>
              <a:buAutoNum type="arabicPeriod"/>
              <a:defRPr b="1">
                <a:latin typeface="Arial" panose="020B0604020202020204" pitchFamily="34" charset="0"/>
                <a:cs typeface="Arial" panose="020B0604020202020204" pitchFamily="34" charset="0"/>
              </a:defRPr>
            </a:lvl1pPr>
            <a:lvl2pPr marL="480060" indent="-102870">
              <a:spcAft>
                <a:spcPts val="300"/>
              </a:spcAft>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Sub-slide</a:t>
            </a:r>
          </a:p>
        </p:txBody>
      </p:sp>
      <p:sp>
        <p:nvSpPr>
          <p:cNvPr id="21" name="Slide Number Placeholder 5">
            <a:extLst>
              <a:ext uri="{FF2B5EF4-FFF2-40B4-BE49-F238E27FC236}">
                <a16:creationId xmlns:a16="http://schemas.microsoft.com/office/drawing/2014/main" id="{19EAFA7F-5E34-415D-B1F0-4AD99DAA6DF0}"/>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2" name="TextBox 1">
            <a:extLst>
              <a:ext uri="{FF2B5EF4-FFF2-40B4-BE49-F238E27FC236}">
                <a16:creationId xmlns:a16="http://schemas.microsoft.com/office/drawing/2014/main" id="{41CBA69D-2FB1-53DE-5F75-B95EA0A9F88F}"/>
              </a:ext>
            </a:extLst>
          </p:cNvPr>
          <p:cNvSpPr txBox="1"/>
          <p:nvPr userDrawn="1"/>
        </p:nvSpPr>
        <p:spPr>
          <a:xfrm>
            <a:off x="1347506" y="4574452"/>
            <a:ext cx="6448988" cy="161583"/>
          </a:xfrm>
          <a:prstGeom prst="rect">
            <a:avLst/>
          </a:prstGeom>
          <a:noFill/>
        </p:spPr>
        <p:txBody>
          <a:bodyPr wrap="square" lIns="0" tIns="0" rIns="0" bIns="0" rtlCol="0" anchor="ctr" anchorCtr="0">
            <a:spAutoFit/>
          </a:bodyPr>
          <a:lstStyle/>
          <a:p>
            <a:pPr algn="ctr"/>
            <a:r>
              <a:rPr lang="en-US" sz="1050" b="0" u="none" spc="38" baseline="0">
                <a:solidFill>
                  <a:schemeClr val="bg2">
                    <a:lumMod val="50000"/>
                  </a:schemeClr>
                </a:solidFill>
                <a:latin typeface="Arial" panose="020B0604020202020204" pitchFamily="34" charset="0"/>
                <a:cs typeface="Arial" panose="020B0604020202020204" pitchFamily="34" charset="0"/>
              </a:rPr>
              <a:t>www.clearlinkpartners.com  |  info@clearlinkpartners.com</a:t>
            </a:r>
          </a:p>
        </p:txBody>
      </p:sp>
      <p:sp>
        <p:nvSpPr>
          <p:cNvPr id="5" name="TextBox 4">
            <a:extLst>
              <a:ext uri="{FF2B5EF4-FFF2-40B4-BE49-F238E27FC236}">
                <a16:creationId xmlns:a16="http://schemas.microsoft.com/office/drawing/2014/main" id="{0CD745F5-AA3F-C8D0-3263-4E73E30CCBA6}"/>
              </a:ext>
            </a:extLst>
          </p:cNvPr>
          <p:cNvSpPr txBox="1"/>
          <p:nvPr userDrawn="1"/>
        </p:nvSpPr>
        <p:spPr>
          <a:xfrm>
            <a:off x="1966217" y="4771744"/>
            <a:ext cx="5026745" cy="289375"/>
          </a:xfrm>
          <a:prstGeom prst="rect">
            <a:avLst/>
          </a:prstGeom>
          <a:noFill/>
        </p:spPr>
        <p:txBody>
          <a:bodyPr wrap="square" rtlCol="0">
            <a:spAutoFit/>
          </a:bodyPr>
          <a:lstStyle/>
          <a:p>
            <a:pPr marL="0" marR="0" lvl="0" indent="0" algn="ctr" defTabSz="685800" rtl="0" eaLnBrk="0" fontAlgn="base" latinLnBrk="0" hangingPunct="0">
              <a:lnSpc>
                <a:spcPts val="750"/>
              </a:lnSpc>
              <a:spcBef>
                <a:spcPct val="0"/>
              </a:spcBef>
              <a:spcAft>
                <a:spcPct val="0"/>
              </a:spcAft>
              <a:buClrTx/>
              <a:buSzTx/>
              <a:buFontTx/>
              <a:buNone/>
              <a:tabLst/>
            </a:pPr>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Copyright © </a:t>
            </a:r>
            <a:fld id="{CBF0A17D-DC89-9647-9263-2C79B7119A1F}" type="datetimeyyyy">
              <a:rPr kumimoji="0" lang="en-US" altLang="en-US" sz="600" b="0" i="0" u="none" strike="noStrike" cap="none" normalizeH="0" baseline="0" smtClean="0">
                <a:ln>
                  <a:noFill/>
                </a:ln>
                <a:solidFill>
                  <a:schemeClr val="bg2">
                    <a:lumMod val="75000"/>
                  </a:schemeClr>
                </a:solidFill>
                <a:effectLst/>
                <a:latin typeface="Arial" panose="020B0604020202020204" pitchFamily="34" charset="0"/>
                <a:cs typeface="Arial" panose="020B0604020202020204" pitchFamily="34" charset="0"/>
              </a:rPr>
              <a:pPr marL="0" marR="0" lvl="0" indent="0" algn="ctr" defTabSz="685800" rtl="0" eaLnBrk="0" fontAlgn="base" latinLnBrk="0" hangingPunct="0">
                <a:lnSpc>
                  <a:spcPts val="750"/>
                </a:lnSpc>
                <a:spcBef>
                  <a:spcPct val="0"/>
                </a:spcBef>
                <a:spcAft>
                  <a:spcPct val="0"/>
                </a:spcAft>
                <a:buClrTx/>
                <a:buSzTx/>
                <a:buFontTx/>
                <a:buNone/>
                <a:tabLst/>
              </a:pPr>
              <a:t>2025</a:t>
            </a:fld>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 – Clearlink Partners, LLC. – All Rights Reserved</a:t>
            </a:r>
          </a:p>
          <a:p>
            <a:pPr marL="0" marR="0" lvl="0" indent="0" algn="ctr" defTabSz="685800" rtl="0" eaLnBrk="0" fontAlgn="base" latinLnBrk="0" hangingPunct="0">
              <a:lnSpc>
                <a:spcPts val="750"/>
              </a:lnSpc>
              <a:spcBef>
                <a:spcPct val="0"/>
              </a:spcBef>
              <a:spcAft>
                <a:spcPct val="0"/>
              </a:spcAft>
              <a:buClrTx/>
              <a:buSzTx/>
              <a:buFontTx/>
              <a:buNone/>
              <a:tabLst/>
            </a:pPr>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All content in this presentation is Confidential and Proprietary – Not for External Distribution</a:t>
            </a:r>
          </a:p>
        </p:txBody>
      </p:sp>
    </p:spTree>
    <p:extLst>
      <p:ext uri="{BB962C8B-B14F-4D97-AF65-F5344CB8AC3E}">
        <p14:creationId xmlns:p14="http://schemas.microsoft.com/office/powerpoint/2010/main" val="7127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69157"/>
            <a:ext cx="3886200" cy="3625691"/>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69157"/>
            <a:ext cx="3886200" cy="3625691"/>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E3A9227-0DB7-49D9-8A3B-0209B886F7EC}"/>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DC211D5-FACB-4086-A392-686E1B57D290}"/>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12" name="Title 9">
            <a:extLst>
              <a:ext uri="{FF2B5EF4-FFF2-40B4-BE49-F238E27FC236}">
                <a16:creationId xmlns:a16="http://schemas.microsoft.com/office/drawing/2014/main" id="{4FCE5BBD-F7DA-435E-82D3-0946DAA38CB7}"/>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270902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27385"/>
            <a:ext cx="3886200" cy="2617469"/>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27385"/>
            <a:ext cx="3886200" cy="2617469"/>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3"/>
          </p:nvPr>
        </p:nvSpPr>
        <p:spPr>
          <a:xfrm>
            <a:off x="628650" y="874397"/>
            <a:ext cx="7886700" cy="961548"/>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405067D-5595-4C5E-9522-6273F652743A}"/>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8D408B51-737D-44C6-8F58-F0085B1DEFE6}"/>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16" name="Title 9">
            <a:extLst>
              <a:ext uri="{FF2B5EF4-FFF2-40B4-BE49-F238E27FC236}">
                <a16:creationId xmlns:a16="http://schemas.microsoft.com/office/drawing/2014/main" id="{3ED184AB-248F-4FB3-8D53-AA11FB22B462}"/>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43804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CA81EC69-0E23-462C-8673-4D4F8D272CC3}"/>
              </a:ext>
            </a:extLst>
          </p:cNvPr>
          <p:cNvSpPr>
            <a:spLocks noGrp="1"/>
          </p:cNvSpPr>
          <p:nvPr>
            <p:ph type="title"/>
          </p:nvPr>
        </p:nvSpPr>
        <p:spPr>
          <a:xfrm>
            <a:off x="914400" y="1991554"/>
            <a:ext cx="7315200" cy="429101"/>
          </a:xfrm>
          <a:prstGeom prst="rect">
            <a:avLst/>
          </a:prstGeom>
        </p:spPr>
        <p:txBody>
          <a:bodyPr anchor="ctr" anchorCtr="0"/>
          <a:lstStyle>
            <a:lvl1pPr algn="ctr">
              <a:defRPr sz="2700" b="1">
                <a:solidFill>
                  <a:schemeClr val="tx2"/>
                </a:solidFill>
                <a:effectLst/>
                <a:latin typeface="+mn-lt"/>
              </a:defRPr>
            </a:lvl1pPr>
          </a:lstStyle>
          <a:p>
            <a:r>
              <a:rPr lang="en-US"/>
              <a:t>Click to edit Master title style</a:t>
            </a:r>
          </a:p>
        </p:txBody>
      </p:sp>
      <p:cxnSp>
        <p:nvCxnSpPr>
          <p:cNvPr id="4" name="Straight Connector 3">
            <a:extLst>
              <a:ext uri="{FF2B5EF4-FFF2-40B4-BE49-F238E27FC236}">
                <a16:creationId xmlns:a16="http://schemas.microsoft.com/office/drawing/2014/main" id="{B8A5DD21-D560-48F2-B38C-52BE5AD64414}"/>
              </a:ext>
            </a:extLst>
          </p:cNvPr>
          <p:cNvCxnSpPr/>
          <p:nvPr userDrawn="1"/>
        </p:nvCxnSpPr>
        <p:spPr>
          <a:xfrm rot="5400000">
            <a:off x="4572000" y="-1717244"/>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22E766-BBBC-4F14-90B7-2BEDA8518521}"/>
              </a:ext>
            </a:extLst>
          </p:cNvPr>
          <p:cNvCxnSpPr/>
          <p:nvPr userDrawn="1"/>
        </p:nvCxnSpPr>
        <p:spPr>
          <a:xfrm rot="5400000">
            <a:off x="4572000" y="-1185749"/>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9A0AAF1-895E-4CF2-A0BF-E0D1FD7C6A4E}"/>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Tree>
    <p:extLst>
      <p:ext uri="{BB962C8B-B14F-4D97-AF65-F5344CB8AC3E}">
        <p14:creationId xmlns:p14="http://schemas.microsoft.com/office/powerpoint/2010/main" val="1963309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A0AAF1-895E-4CF2-A0BF-E0D1FD7C6A4E}"/>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7" name="Title 9">
            <a:extLst>
              <a:ext uri="{FF2B5EF4-FFF2-40B4-BE49-F238E27FC236}">
                <a16:creationId xmlns:a16="http://schemas.microsoft.com/office/drawing/2014/main" id="{2B8BEFF4-6831-4092-9ED9-BC39346659AE}"/>
              </a:ext>
            </a:extLst>
          </p:cNvPr>
          <p:cNvSpPr>
            <a:spLocks noGrp="1"/>
          </p:cNvSpPr>
          <p:nvPr>
            <p:ph type="title" hasCustomPrompt="1"/>
          </p:nvPr>
        </p:nvSpPr>
        <p:spPr>
          <a:xfrm>
            <a:off x="914400" y="2007213"/>
            <a:ext cx="7315200" cy="701697"/>
          </a:xfrm>
          <a:prstGeom prst="rect">
            <a:avLst/>
          </a:prstGeom>
        </p:spPr>
        <p:txBody>
          <a:bodyPr anchor="ctr" anchorCtr="0"/>
          <a:lstStyle>
            <a:lvl1pPr algn="ctr">
              <a:defRPr sz="2700" b="1" baseline="0">
                <a:solidFill>
                  <a:schemeClr val="tx2"/>
                </a:solidFill>
                <a:effectLst/>
                <a:latin typeface="+mn-lt"/>
              </a:defRPr>
            </a:lvl1pPr>
          </a:lstStyle>
          <a:p>
            <a:r>
              <a:rPr lang="en-US"/>
              <a:t>Click to edit Master title style</a:t>
            </a:r>
            <a:br>
              <a:rPr lang="en-US"/>
            </a:br>
            <a:r>
              <a:rPr lang="en-US"/>
              <a:t>Line 2</a:t>
            </a:r>
          </a:p>
        </p:txBody>
      </p:sp>
      <p:cxnSp>
        <p:nvCxnSpPr>
          <p:cNvPr id="8" name="Straight Connector 7">
            <a:extLst>
              <a:ext uri="{FF2B5EF4-FFF2-40B4-BE49-F238E27FC236}">
                <a16:creationId xmlns:a16="http://schemas.microsoft.com/office/drawing/2014/main" id="{E8A9F7B7-C1B6-4AEF-9C92-4726D2DBB3C5}"/>
              </a:ext>
            </a:extLst>
          </p:cNvPr>
          <p:cNvCxnSpPr/>
          <p:nvPr userDrawn="1"/>
        </p:nvCxnSpPr>
        <p:spPr>
          <a:xfrm rot="5400000">
            <a:off x="4572000" y="-1694384"/>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0F4B5F-D627-4246-8312-540F8E8A1F32}"/>
              </a:ext>
            </a:extLst>
          </p:cNvPr>
          <p:cNvCxnSpPr/>
          <p:nvPr userDrawn="1"/>
        </p:nvCxnSpPr>
        <p:spPr>
          <a:xfrm rot="5400000">
            <a:off x="4572000" y="-905714"/>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78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Rectangle 4">
            <a:extLst>
              <a:ext uri="{FF2B5EF4-FFF2-40B4-BE49-F238E27FC236}">
                <a16:creationId xmlns:a16="http://schemas.microsoft.com/office/drawing/2014/main" id="{E8E02F99-9659-4053-B66D-636B77CEBD1C}"/>
              </a:ext>
            </a:extLst>
          </p:cNvPr>
          <p:cNvSpPr/>
          <p:nvPr userDrawn="1"/>
        </p:nvSpPr>
        <p:spPr>
          <a:xfrm>
            <a:off x="6579108" y="0"/>
            <a:ext cx="2564892" cy="873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39807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a:p>
        </p:txBody>
      </p:sp>
      <p:sp>
        <p:nvSpPr>
          <p:cNvPr id="5" name="Title 4"/>
          <p:cNvSpPr>
            <a:spLocks noGrp="1"/>
          </p:cNvSpPr>
          <p:nvPr>
            <p:ph type="title"/>
          </p:nvPr>
        </p:nvSpPr>
        <p:spPr>
          <a:xfrm>
            <a:off x="139807" y="185980"/>
            <a:ext cx="6853925" cy="451961"/>
          </a:xfrm>
          <a:prstGeom prst="rect">
            <a:avLst/>
          </a:prstGeom>
        </p:spPr>
        <p:txBody>
          <a:bodyPr/>
          <a:lstStyle>
            <a:lvl1pPr>
              <a:defRPr sz="2400"/>
            </a:lvl1pPr>
          </a:lstStyle>
          <a:p>
            <a:r>
              <a:rPr lang="en-US"/>
              <a:t>Click to edit Master title style</a:t>
            </a:r>
          </a:p>
        </p:txBody>
      </p:sp>
      <p:cxnSp>
        <p:nvCxnSpPr>
          <p:cNvPr id="6" name="Straight Connector 5">
            <a:extLst>
              <a:ext uri="{FF2B5EF4-FFF2-40B4-BE49-F238E27FC236}">
                <a16:creationId xmlns:a16="http://schemas.microsoft.com/office/drawing/2014/main" id="{A0AD0F00-4FA0-0A4D-B617-C9E831D97388}"/>
              </a:ext>
            </a:extLst>
          </p:cNvPr>
          <p:cNvCxnSpPr/>
          <p:nvPr userDrawn="1"/>
        </p:nvCxnSpPr>
        <p:spPr>
          <a:xfrm flipV="1">
            <a:off x="119923" y="733927"/>
            <a:ext cx="88901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481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15" name="Title 9">
            <a:extLst>
              <a:ext uri="{FF2B5EF4-FFF2-40B4-BE49-F238E27FC236}">
                <a16:creationId xmlns:a16="http://schemas.microsoft.com/office/drawing/2014/main" id="{0A0E6808-CBB3-4454-8734-A4A2BB377E2A}"/>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45640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C81EC476-F0BD-4F39-A8A1-EF4D3E916B48}"/>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
        <p:nvSpPr>
          <p:cNvPr id="3" name="Content Placeholder 2"/>
          <p:cNvSpPr>
            <a:spLocks noGrp="1"/>
          </p:cNvSpPr>
          <p:nvPr>
            <p:ph idx="1"/>
          </p:nvPr>
        </p:nvSpPr>
        <p:spPr>
          <a:xfrm>
            <a:off x="600075" y="883444"/>
            <a:ext cx="7943850" cy="3576638"/>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05F4E25-3FA5-4801-B308-826EAEA8C867}"/>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2CB3BB4C-1570-4EC9-884D-4083C7596563}"/>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pic>
        <p:nvPicPr>
          <p:cNvPr id="4" name="Picture 3">
            <a:extLst>
              <a:ext uri="{FF2B5EF4-FFF2-40B4-BE49-F238E27FC236}">
                <a16:creationId xmlns:a16="http://schemas.microsoft.com/office/drawing/2014/main" id="{CA2127D9-0549-824C-9E61-7AE3324E8E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1194" y="4729461"/>
            <a:ext cx="302842" cy="313729"/>
          </a:xfrm>
          <a:prstGeom prst="rect">
            <a:avLst/>
          </a:prstGeom>
        </p:spPr>
      </p:pic>
      <p:cxnSp>
        <p:nvCxnSpPr>
          <p:cNvPr id="5" name="Straight Connector 4">
            <a:extLst>
              <a:ext uri="{FF2B5EF4-FFF2-40B4-BE49-F238E27FC236}">
                <a16:creationId xmlns:a16="http://schemas.microsoft.com/office/drawing/2014/main" id="{01CC07C2-3FD8-1C83-30F2-DA56634E3D2A}"/>
              </a:ext>
            </a:extLst>
          </p:cNvPr>
          <p:cNvCxnSpPr>
            <a:cxnSpLocks/>
          </p:cNvCxnSpPr>
          <p:nvPr userDrawn="1"/>
        </p:nvCxnSpPr>
        <p:spPr>
          <a:xfrm>
            <a:off x="285750" y="4642866"/>
            <a:ext cx="8572500" cy="0"/>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Content Placeholder 2">
            <a:extLst>
              <a:ext uri="{FF2B5EF4-FFF2-40B4-BE49-F238E27FC236}">
                <a16:creationId xmlns:a16="http://schemas.microsoft.com/office/drawing/2014/main" id="{417FE24C-B174-4583-8544-4BC1DE341351}"/>
              </a:ext>
            </a:extLst>
          </p:cNvPr>
          <p:cNvSpPr>
            <a:spLocks noGrp="1"/>
          </p:cNvSpPr>
          <p:nvPr>
            <p:ph idx="1" hasCustomPrompt="1"/>
          </p:nvPr>
        </p:nvSpPr>
        <p:spPr>
          <a:xfrm>
            <a:off x="3943103" y="1146370"/>
            <a:ext cx="4901106" cy="1380046"/>
          </a:xfrm>
          <a:prstGeom prst="rect">
            <a:avLst/>
          </a:prstGeom>
        </p:spPr>
        <p:txBody>
          <a:bodyPr/>
          <a:lstStyle>
            <a:lvl1pPr marL="171450" marR="0" indent="-171450" algn="l" defTabSz="685800" rtl="0" eaLnBrk="1" fontAlgn="auto" latinLnBrk="0" hangingPunct="1">
              <a:lnSpc>
                <a:spcPct val="80000"/>
              </a:lnSpc>
              <a:spcBef>
                <a:spcPts val="450"/>
              </a:spcBef>
              <a:spcAft>
                <a:spcPts val="150"/>
              </a:spcAft>
              <a:buClr>
                <a:schemeClr val="accent1"/>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6" name="Text Placeholder 3">
            <a:extLst>
              <a:ext uri="{FF2B5EF4-FFF2-40B4-BE49-F238E27FC236}">
                <a16:creationId xmlns:a16="http://schemas.microsoft.com/office/drawing/2014/main" id="{D544C3C7-1ECF-418E-A5CB-58DC562B4155}"/>
              </a:ext>
            </a:extLst>
          </p:cNvPr>
          <p:cNvSpPr>
            <a:spLocks noGrp="1"/>
          </p:cNvSpPr>
          <p:nvPr>
            <p:ph type="body" sz="quarter" idx="13"/>
          </p:nvPr>
        </p:nvSpPr>
        <p:spPr>
          <a:xfrm>
            <a:off x="3943103" y="919411"/>
            <a:ext cx="4901106" cy="192331"/>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7" name="Content Placeholder 2">
            <a:extLst>
              <a:ext uri="{FF2B5EF4-FFF2-40B4-BE49-F238E27FC236}">
                <a16:creationId xmlns:a16="http://schemas.microsoft.com/office/drawing/2014/main" id="{DF8A3F8B-DA8A-46F5-A2DD-70B92D01D269}"/>
              </a:ext>
            </a:extLst>
          </p:cNvPr>
          <p:cNvSpPr>
            <a:spLocks noGrp="1"/>
          </p:cNvSpPr>
          <p:nvPr>
            <p:ph idx="14" hasCustomPrompt="1"/>
          </p:nvPr>
        </p:nvSpPr>
        <p:spPr>
          <a:xfrm>
            <a:off x="3943103" y="2818432"/>
            <a:ext cx="4901106" cy="693724"/>
          </a:xfrm>
          <a:prstGeom prst="rect">
            <a:avLst/>
          </a:prstGeom>
        </p:spPr>
        <p:txBody>
          <a:bodyPr/>
          <a:lstStyle>
            <a:lvl1pPr marL="171450" marR="0" indent="-171450" algn="l" defTabSz="685800" rtl="0" eaLnBrk="1" fontAlgn="auto" latinLnBrk="0" hangingPunct="1">
              <a:lnSpc>
                <a:spcPct val="80000"/>
              </a:lnSpc>
              <a:spcBef>
                <a:spcPts val="450"/>
              </a:spcBef>
              <a:spcAft>
                <a:spcPts val="150"/>
              </a:spcAft>
              <a:buClr>
                <a:schemeClr val="accent1"/>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8" name="Text Placeholder 3">
            <a:extLst>
              <a:ext uri="{FF2B5EF4-FFF2-40B4-BE49-F238E27FC236}">
                <a16:creationId xmlns:a16="http://schemas.microsoft.com/office/drawing/2014/main" id="{1FDA8275-FC40-429B-95C8-85079210D9E9}"/>
              </a:ext>
            </a:extLst>
          </p:cNvPr>
          <p:cNvSpPr>
            <a:spLocks noGrp="1"/>
          </p:cNvSpPr>
          <p:nvPr>
            <p:ph type="body" sz="quarter" idx="15"/>
          </p:nvPr>
        </p:nvSpPr>
        <p:spPr>
          <a:xfrm>
            <a:off x="3943103" y="2591474"/>
            <a:ext cx="4901106"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9" name="Text Placeholder 15">
            <a:extLst>
              <a:ext uri="{FF2B5EF4-FFF2-40B4-BE49-F238E27FC236}">
                <a16:creationId xmlns:a16="http://schemas.microsoft.com/office/drawing/2014/main" id="{185FBC6C-DDC2-45D3-BCCA-15A2C27039A3}"/>
              </a:ext>
            </a:extLst>
          </p:cNvPr>
          <p:cNvSpPr>
            <a:spLocks noGrp="1"/>
          </p:cNvSpPr>
          <p:nvPr>
            <p:ph type="body" sz="quarter" idx="18"/>
          </p:nvPr>
        </p:nvSpPr>
        <p:spPr>
          <a:xfrm>
            <a:off x="520262" y="3041690"/>
            <a:ext cx="2867107" cy="1410550"/>
          </a:xfrm>
          <a:prstGeom prst="rect">
            <a:avLst/>
          </a:prstGeom>
        </p:spPr>
        <p:txBody>
          <a:bodyPr/>
          <a:lstStyle>
            <a:lvl1pPr marL="0" indent="0">
              <a:lnSpc>
                <a:spcPts val="1125"/>
              </a:lnSpc>
              <a:buNone/>
              <a:defRPr sz="825" baseline="0">
                <a:latin typeface="+mn-lt"/>
              </a:defRPr>
            </a:lvl1pPr>
            <a:lvl2pPr marL="171450" indent="0">
              <a:buNone/>
              <a:defRPr sz="1050">
                <a:latin typeface="+mn-lt"/>
              </a:defRPr>
            </a:lvl2pPr>
            <a:lvl3pPr marL="342900" indent="0">
              <a:buNone/>
              <a:defRPr sz="1050">
                <a:latin typeface="+mn-lt"/>
              </a:defRPr>
            </a:lvl3pPr>
            <a:lvl4pPr marL="514350" indent="0">
              <a:buNone/>
              <a:defRPr sz="1050">
                <a:latin typeface="+mn-lt"/>
              </a:defRPr>
            </a:lvl4pPr>
            <a:lvl5pPr marL="685800" indent="0">
              <a:buNone/>
              <a:defRPr sz="1050">
                <a:latin typeface="+mn-lt"/>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6FB94732-70CD-42E4-A8CA-FA1BB2295480}"/>
              </a:ext>
            </a:extLst>
          </p:cNvPr>
          <p:cNvSpPr>
            <a:spLocks noGrp="1"/>
          </p:cNvSpPr>
          <p:nvPr>
            <p:ph idx="20" hasCustomPrompt="1"/>
          </p:nvPr>
        </p:nvSpPr>
        <p:spPr>
          <a:xfrm>
            <a:off x="3943103" y="3804172"/>
            <a:ext cx="4901106" cy="693725"/>
          </a:xfrm>
          <a:prstGeom prst="rect">
            <a:avLst/>
          </a:prstGeom>
        </p:spPr>
        <p:txBody>
          <a:bodyPr/>
          <a:lstStyle>
            <a:lvl1pPr marL="171450" marR="0" indent="-171450" algn="l" defTabSz="685800" rtl="0" eaLnBrk="1" fontAlgn="auto" latinLnBrk="0" hangingPunct="1">
              <a:lnSpc>
                <a:spcPct val="80000"/>
              </a:lnSpc>
              <a:spcBef>
                <a:spcPts val="450"/>
              </a:spcBef>
              <a:spcAft>
                <a:spcPts val="150"/>
              </a:spcAft>
              <a:buClr>
                <a:schemeClr val="accent1"/>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13" name="Text Placeholder 3">
            <a:extLst>
              <a:ext uri="{FF2B5EF4-FFF2-40B4-BE49-F238E27FC236}">
                <a16:creationId xmlns:a16="http://schemas.microsoft.com/office/drawing/2014/main" id="{08C58E7A-D980-4910-B509-E4359444B99A}"/>
              </a:ext>
            </a:extLst>
          </p:cNvPr>
          <p:cNvSpPr>
            <a:spLocks noGrp="1"/>
          </p:cNvSpPr>
          <p:nvPr>
            <p:ph type="body" sz="quarter" idx="21"/>
          </p:nvPr>
        </p:nvSpPr>
        <p:spPr>
          <a:xfrm>
            <a:off x="3943103" y="3577213"/>
            <a:ext cx="4901106"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15" name="Text Placeholder 3">
            <a:extLst>
              <a:ext uri="{FF2B5EF4-FFF2-40B4-BE49-F238E27FC236}">
                <a16:creationId xmlns:a16="http://schemas.microsoft.com/office/drawing/2014/main" id="{F70798CC-60D6-48BA-BBE5-92EE8484DBDA}"/>
              </a:ext>
            </a:extLst>
          </p:cNvPr>
          <p:cNvSpPr>
            <a:spLocks noGrp="1"/>
          </p:cNvSpPr>
          <p:nvPr>
            <p:ph type="body" sz="quarter" idx="22" hasCustomPrompt="1"/>
          </p:nvPr>
        </p:nvSpPr>
        <p:spPr>
          <a:xfrm>
            <a:off x="515379" y="2856715"/>
            <a:ext cx="2871991" cy="153914"/>
          </a:xfrm>
          <a:prstGeom prst="rect">
            <a:avLst/>
          </a:prstGeom>
        </p:spPr>
        <p:txBody>
          <a:bodyPr/>
          <a:lstStyle>
            <a:lvl1pPr marL="0" indent="0">
              <a:buNone/>
              <a:defRPr sz="975" b="1" spc="30" baseline="0">
                <a:solidFill>
                  <a:schemeClr val="accent1"/>
                </a:solidFill>
                <a:latin typeface="+mn-lt"/>
              </a:defRPr>
            </a:lvl1pPr>
            <a:lvl2pPr>
              <a:defRPr sz="1350"/>
            </a:lvl2pPr>
            <a:lvl3pPr>
              <a:defRPr sz="1350"/>
            </a:lvl3pPr>
            <a:lvl4pPr>
              <a:defRPr sz="1350"/>
            </a:lvl4pPr>
            <a:lvl5pPr>
              <a:defRPr sz="1350"/>
            </a:lvl5pPr>
          </a:lstStyle>
          <a:p>
            <a:pPr lvl="0"/>
            <a:r>
              <a:rPr lang="en-US"/>
              <a:t>CLICK TO EDIT MASTER TEXT STYLES</a:t>
            </a:r>
          </a:p>
        </p:txBody>
      </p:sp>
      <p:sp>
        <p:nvSpPr>
          <p:cNvPr id="17" name="Freeform 42">
            <a:extLst>
              <a:ext uri="{FF2B5EF4-FFF2-40B4-BE49-F238E27FC236}">
                <a16:creationId xmlns:a16="http://schemas.microsoft.com/office/drawing/2014/main" id="{7FCC74F2-21B6-4294-AFD8-279A45EE0ECA}"/>
              </a:ext>
            </a:extLst>
          </p:cNvPr>
          <p:cNvSpPr>
            <a:spLocks noGrp="1"/>
          </p:cNvSpPr>
          <p:nvPr>
            <p:ph type="pic" sz="quarter" idx="26"/>
          </p:nvPr>
        </p:nvSpPr>
        <p:spPr>
          <a:xfrm>
            <a:off x="299791" y="1111742"/>
            <a:ext cx="1426335" cy="1426335"/>
          </a:xfrm>
          <a:custGeom>
            <a:avLst/>
            <a:gdLst>
              <a:gd name="connsiteX0" fmla="*/ 950890 w 1901780"/>
              <a:gd name="connsiteY0" fmla="*/ 0 h 1901780"/>
              <a:gd name="connsiteX1" fmla="*/ 1901780 w 1901780"/>
              <a:gd name="connsiteY1" fmla="*/ 950890 h 1901780"/>
              <a:gd name="connsiteX2" fmla="*/ 950890 w 1901780"/>
              <a:gd name="connsiteY2" fmla="*/ 1901780 h 1901780"/>
              <a:gd name="connsiteX3" fmla="*/ 0 w 1901780"/>
              <a:gd name="connsiteY3" fmla="*/ 950890 h 1901780"/>
              <a:gd name="connsiteX4" fmla="*/ 950890 w 1901780"/>
              <a:gd name="connsiteY4" fmla="*/ 0 h 1901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780" h="1901780">
                <a:moveTo>
                  <a:pt x="950890" y="0"/>
                </a:moveTo>
                <a:cubicBezTo>
                  <a:pt x="1476052" y="0"/>
                  <a:pt x="1901780" y="425728"/>
                  <a:pt x="1901780" y="950890"/>
                </a:cubicBezTo>
                <a:cubicBezTo>
                  <a:pt x="1901780" y="1476052"/>
                  <a:pt x="1476052" y="1901780"/>
                  <a:pt x="950890" y="1901780"/>
                </a:cubicBezTo>
                <a:cubicBezTo>
                  <a:pt x="425728" y="1901780"/>
                  <a:pt x="0" y="1476052"/>
                  <a:pt x="0" y="950890"/>
                </a:cubicBezTo>
                <a:cubicBezTo>
                  <a:pt x="0" y="425728"/>
                  <a:pt x="425728" y="0"/>
                  <a:pt x="950890" y="0"/>
                </a:cubicBezTo>
                <a:close/>
              </a:path>
            </a:pathLst>
          </a:custGeom>
        </p:spPr>
        <p:txBody>
          <a:bodyPr wrap="square">
            <a:noAutofit/>
          </a:bodyPr>
          <a:lstStyle/>
          <a:p>
            <a:endParaRPr lang="en-US"/>
          </a:p>
        </p:txBody>
      </p:sp>
      <p:sp>
        <p:nvSpPr>
          <p:cNvPr id="19" name="Text Placeholder 3">
            <a:extLst>
              <a:ext uri="{FF2B5EF4-FFF2-40B4-BE49-F238E27FC236}">
                <a16:creationId xmlns:a16="http://schemas.microsoft.com/office/drawing/2014/main" id="{60F3AEE5-97A5-4E6E-9176-A5191E699294}"/>
              </a:ext>
            </a:extLst>
          </p:cNvPr>
          <p:cNvSpPr>
            <a:spLocks noGrp="1"/>
          </p:cNvSpPr>
          <p:nvPr>
            <p:ph type="body" sz="quarter" idx="17" hasCustomPrompt="1"/>
          </p:nvPr>
        </p:nvSpPr>
        <p:spPr>
          <a:xfrm>
            <a:off x="1847275" y="1771223"/>
            <a:ext cx="2095828" cy="625474"/>
          </a:xfrm>
          <a:prstGeom prst="rect">
            <a:avLst/>
          </a:prstGeom>
        </p:spPr>
        <p:txBody>
          <a:bodyPr/>
          <a:lstStyle>
            <a:lvl1pPr marL="0" indent="0">
              <a:lnSpc>
                <a:spcPct val="90000"/>
              </a:lnSpc>
              <a:spcBef>
                <a:spcPts val="0"/>
              </a:spcBef>
              <a:buNone/>
              <a:defRPr sz="1800">
                <a:solidFill>
                  <a:schemeClr val="tx2"/>
                </a:solidFill>
                <a:latin typeface="+mj-lt"/>
              </a:defRPr>
            </a:lvl1pPr>
            <a:lvl2pPr>
              <a:defRPr sz="1350"/>
            </a:lvl2pPr>
            <a:lvl3pPr>
              <a:defRPr sz="1350"/>
            </a:lvl3pPr>
            <a:lvl4pPr>
              <a:defRPr sz="1350"/>
            </a:lvl4pPr>
            <a:lvl5pPr>
              <a:defRPr sz="1350"/>
            </a:lvl5pPr>
          </a:lstStyle>
          <a:p>
            <a:pPr lvl="0"/>
            <a:r>
              <a:rPr lang="en-US"/>
              <a:t>First_Name</a:t>
            </a:r>
          </a:p>
          <a:p>
            <a:pPr lvl="0"/>
            <a:r>
              <a:rPr lang="en-US"/>
              <a:t>Last_Name</a:t>
            </a:r>
          </a:p>
        </p:txBody>
      </p:sp>
      <p:sp>
        <p:nvSpPr>
          <p:cNvPr id="20" name="Text Placeholder 3">
            <a:extLst>
              <a:ext uri="{FF2B5EF4-FFF2-40B4-BE49-F238E27FC236}">
                <a16:creationId xmlns:a16="http://schemas.microsoft.com/office/drawing/2014/main" id="{39DD4E63-9BB6-4222-B703-B57651928C1F}"/>
              </a:ext>
            </a:extLst>
          </p:cNvPr>
          <p:cNvSpPr>
            <a:spLocks noGrp="1"/>
          </p:cNvSpPr>
          <p:nvPr>
            <p:ph type="body" sz="quarter" idx="23" hasCustomPrompt="1"/>
          </p:nvPr>
        </p:nvSpPr>
        <p:spPr>
          <a:xfrm>
            <a:off x="1847276" y="2338782"/>
            <a:ext cx="2095828" cy="479651"/>
          </a:xfrm>
          <a:prstGeom prst="rect">
            <a:avLst/>
          </a:prstGeom>
        </p:spPr>
        <p:txBody>
          <a:bodyPr/>
          <a:lstStyle>
            <a:lvl1pPr marL="0" indent="0">
              <a:buNone/>
              <a:defRPr sz="975" spc="38" baseline="0">
                <a:solidFill>
                  <a:schemeClr val="accent1"/>
                </a:solidFill>
                <a:latin typeface="+mn-lt"/>
              </a:defRPr>
            </a:lvl1pPr>
            <a:lvl2pPr>
              <a:defRPr sz="1350"/>
            </a:lvl2pPr>
            <a:lvl3pPr>
              <a:defRPr sz="1350"/>
            </a:lvl3pPr>
            <a:lvl4pPr>
              <a:defRPr sz="1350"/>
            </a:lvl4pPr>
            <a:lvl5pPr>
              <a:defRPr sz="1350"/>
            </a:lvl5pPr>
          </a:lstStyle>
          <a:p>
            <a:pPr lvl="0"/>
            <a:r>
              <a:rPr lang="en-US"/>
              <a:t>POSITION</a:t>
            </a:r>
          </a:p>
        </p:txBody>
      </p:sp>
      <p:sp>
        <p:nvSpPr>
          <p:cNvPr id="33" name="Title 9">
            <a:extLst>
              <a:ext uri="{FF2B5EF4-FFF2-40B4-BE49-F238E27FC236}">
                <a16:creationId xmlns:a16="http://schemas.microsoft.com/office/drawing/2014/main" id="{59BF38AD-7CA5-4708-B604-92DCDB7A4625}"/>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333781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7" name="Rectangle 6"/>
          <p:cNvSpPr/>
          <p:nvPr userDrawn="1"/>
        </p:nvSpPr>
        <p:spPr>
          <a:xfrm>
            <a:off x="0" y="0"/>
            <a:ext cx="9144000" cy="4229100"/>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88824"/>
            <a:ext cx="7772400" cy="1102519"/>
          </a:xfrm>
        </p:spPr>
        <p:txBody>
          <a:bodyPr/>
          <a:lstStyle>
            <a:lvl1pPr>
              <a:defRPr>
                <a:solidFill>
                  <a:schemeClr val="bg1"/>
                </a:solidFill>
                <a:latin typeface="Museo Slab 500" panose="02000000000000000000" pitchFamily="2" charset="77"/>
              </a:defRPr>
            </a:lvl1pPr>
          </a:lstStyle>
          <a:p>
            <a:r>
              <a:rPr lang="en-US"/>
              <a:t>Click to edit Master title style</a:t>
            </a:r>
          </a:p>
        </p:txBody>
      </p:sp>
      <p:sp>
        <p:nvSpPr>
          <p:cNvPr id="3" name="Subtitle 2"/>
          <p:cNvSpPr>
            <a:spLocks noGrp="1"/>
          </p:cNvSpPr>
          <p:nvPr>
            <p:ph type="subTitle" idx="1"/>
          </p:nvPr>
        </p:nvSpPr>
        <p:spPr>
          <a:xfrm>
            <a:off x="685800" y="2491343"/>
            <a:ext cx="6400800" cy="1314450"/>
          </a:xfrm>
        </p:spPr>
        <p:txBody>
          <a:bodyPr>
            <a:normAutofit/>
          </a:bodyPr>
          <a:lstStyle>
            <a:lvl1pPr marL="0" indent="0" algn="l">
              <a:buNone/>
              <a:defRPr sz="2800" b="0" i="0">
                <a:solidFill>
                  <a:srgbClr val="FF9E1C"/>
                </a:solidFill>
                <a:latin typeface="Museo Slab 500" panose="02000000000000000000" pitchFamily="2" charset="77"/>
                <a:cs typeface="Museo Slab 500"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4">
            <a:extLst>
              <a:ext uri="{FF2B5EF4-FFF2-40B4-BE49-F238E27FC236}">
                <a16:creationId xmlns:a16="http://schemas.microsoft.com/office/drawing/2014/main" id="{FA5EF88D-45C8-4037-9CA4-38C9AD82386E}"/>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1807757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Content Placeholder 2">
            <a:extLst>
              <a:ext uri="{FF2B5EF4-FFF2-40B4-BE49-F238E27FC236}">
                <a16:creationId xmlns:a16="http://schemas.microsoft.com/office/drawing/2014/main" id="{19EF5087-0777-4BCE-BD80-44EA593D635B}"/>
              </a:ext>
            </a:extLst>
          </p:cNvPr>
          <p:cNvSpPr>
            <a:spLocks noGrp="1"/>
          </p:cNvSpPr>
          <p:nvPr>
            <p:ph idx="1" hasCustomPrompt="1"/>
          </p:nvPr>
        </p:nvSpPr>
        <p:spPr>
          <a:xfrm>
            <a:off x="3726517" y="1141327"/>
            <a:ext cx="5117693" cy="1380046"/>
          </a:xfrm>
          <a:prstGeom prst="rect">
            <a:avLst/>
          </a:prstGeom>
        </p:spPr>
        <p:txBody>
          <a:bodyPr/>
          <a:lstStyle>
            <a:lvl1pPr marL="171450" marR="0" indent="-171450" algn="l" defTabSz="685800" rtl="0" eaLnBrk="1" fontAlgn="auto" latinLnBrk="0" hangingPunct="1">
              <a:lnSpc>
                <a:spcPct val="80000"/>
              </a:lnSpc>
              <a:spcBef>
                <a:spcPts val="300"/>
              </a:spcBef>
              <a:spcAft>
                <a:spcPts val="150"/>
              </a:spcAft>
              <a:buClr>
                <a:schemeClr val="accent2"/>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6" name="Text Placeholder 3">
            <a:extLst>
              <a:ext uri="{FF2B5EF4-FFF2-40B4-BE49-F238E27FC236}">
                <a16:creationId xmlns:a16="http://schemas.microsoft.com/office/drawing/2014/main" id="{F6B5ED6E-118B-40C8-B422-B577ED0D387E}"/>
              </a:ext>
            </a:extLst>
          </p:cNvPr>
          <p:cNvSpPr>
            <a:spLocks noGrp="1"/>
          </p:cNvSpPr>
          <p:nvPr>
            <p:ph type="body" sz="quarter" idx="13"/>
          </p:nvPr>
        </p:nvSpPr>
        <p:spPr>
          <a:xfrm>
            <a:off x="3726517" y="919411"/>
            <a:ext cx="5117693" cy="192331"/>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7" name="Content Placeholder 2">
            <a:extLst>
              <a:ext uri="{FF2B5EF4-FFF2-40B4-BE49-F238E27FC236}">
                <a16:creationId xmlns:a16="http://schemas.microsoft.com/office/drawing/2014/main" id="{B1960267-A0FC-44AE-9C9D-26E0E5C7E1AF}"/>
              </a:ext>
            </a:extLst>
          </p:cNvPr>
          <p:cNvSpPr>
            <a:spLocks noGrp="1"/>
          </p:cNvSpPr>
          <p:nvPr>
            <p:ph idx="14" hasCustomPrompt="1"/>
          </p:nvPr>
        </p:nvSpPr>
        <p:spPr>
          <a:xfrm>
            <a:off x="3726517" y="2813389"/>
            <a:ext cx="5117693" cy="693724"/>
          </a:xfrm>
          <a:prstGeom prst="rect">
            <a:avLst/>
          </a:prstGeom>
        </p:spPr>
        <p:txBody>
          <a:bodyPr/>
          <a:lstStyle>
            <a:lvl1pPr marL="171450" marR="0" indent="-171450" algn="l" defTabSz="685800" rtl="0" eaLnBrk="1" fontAlgn="auto" latinLnBrk="0" hangingPunct="1">
              <a:lnSpc>
                <a:spcPct val="80000"/>
              </a:lnSpc>
              <a:spcBef>
                <a:spcPts val="300"/>
              </a:spcBef>
              <a:spcAft>
                <a:spcPts val="150"/>
              </a:spcAft>
              <a:buClr>
                <a:schemeClr val="accent2"/>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8" name="Text Placeholder 3">
            <a:extLst>
              <a:ext uri="{FF2B5EF4-FFF2-40B4-BE49-F238E27FC236}">
                <a16:creationId xmlns:a16="http://schemas.microsoft.com/office/drawing/2014/main" id="{F66F85E0-FEC3-407A-8F7B-622EA89F9B6B}"/>
              </a:ext>
            </a:extLst>
          </p:cNvPr>
          <p:cNvSpPr>
            <a:spLocks noGrp="1"/>
          </p:cNvSpPr>
          <p:nvPr>
            <p:ph type="body" sz="quarter" idx="15"/>
          </p:nvPr>
        </p:nvSpPr>
        <p:spPr>
          <a:xfrm>
            <a:off x="3726517" y="2591474"/>
            <a:ext cx="5117693"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9" name="Text Placeholder 15">
            <a:extLst>
              <a:ext uri="{FF2B5EF4-FFF2-40B4-BE49-F238E27FC236}">
                <a16:creationId xmlns:a16="http://schemas.microsoft.com/office/drawing/2014/main" id="{8C49CFDA-5F6E-4336-8EDC-F6FD42D0C0B1}"/>
              </a:ext>
            </a:extLst>
          </p:cNvPr>
          <p:cNvSpPr>
            <a:spLocks noGrp="1"/>
          </p:cNvSpPr>
          <p:nvPr>
            <p:ph type="body" sz="quarter" idx="18"/>
          </p:nvPr>
        </p:nvSpPr>
        <p:spPr>
          <a:xfrm>
            <a:off x="515379" y="2485116"/>
            <a:ext cx="2867107" cy="1937290"/>
          </a:xfrm>
          <a:prstGeom prst="rect">
            <a:avLst/>
          </a:prstGeom>
        </p:spPr>
        <p:txBody>
          <a:bodyPr/>
          <a:lstStyle>
            <a:lvl1pPr marL="0" indent="0">
              <a:lnSpc>
                <a:spcPts val="1125"/>
              </a:lnSpc>
              <a:buNone/>
              <a:defRPr sz="900" baseline="0">
                <a:latin typeface="+mn-lt"/>
              </a:defRPr>
            </a:lvl1pPr>
            <a:lvl2pPr marL="171450" indent="0">
              <a:buNone/>
              <a:defRPr sz="1050">
                <a:latin typeface="+mn-lt"/>
              </a:defRPr>
            </a:lvl2pPr>
            <a:lvl3pPr marL="342900" indent="0">
              <a:buNone/>
              <a:defRPr sz="1050">
                <a:latin typeface="+mn-lt"/>
              </a:defRPr>
            </a:lvl3pPr>
            <a:lvl4pPr marL="514350" indent="0">
              <a:buNone/>
              <a:defRPr sz="1050">
                <a:latin typeface="+mn-lt"/>
              </a:defRPr>
            </a:lvl4pPr>
            <a:lvl5pPr marL="685800" indent="0">
              <a:buNone/>
              <a:defRPr sz="1050">
                <a:latin typeface="+mn-lt"/>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99BCDD0E-2F87-4DA9-93ED-03015D5B85F1}"/>
              </a:ext>
            </a:extLst>
          </p:cNvPr>
          <p:cNvSpPr>
            <a:spLocks noGrp="1"/>
          </p:cNvSpPr>
          <p:nvPr>
            <p:ph idx="20" hasCustomPrompt="1"/>
          </p:nvPr>
        </p:nvSpPr>
        <p:spPr>
          <a:xfrm>
            <a:off x="3726517" y="3799129"/>
            <a:ext cx="5117693" cy="693725"/>
          </a:xfrm>
          <a:prstGeom prst="rect">
            <a:avLst/>
          </a:prstGeom>
        </p:spPr>
        <p:txBody>
          <a:bodyPr/>
          <a:lstStyle>
            <a:lvl1pPr marL="171450" marR="0" indent="-171450" algn="l" defTabSz="685800" rtl="0" eaLnBrk="1" fontAlgn="auto" latinLnBrk="0" hangingPunct="1">
              <a:lnSpc>
                <a:spcPct val="80000"/>
              </a:lnSpc>
              <a:spcBef>
                <a:spcPts val="300"/>
              </a:spcBef>
              <a:spcAft>
                <a:spcPts val="150"/>
              </a:spcAft>
              <a:buClr>
                <a:schemeClr val="accent2"/>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13" name="Text Placeholder 3">
            <a:extLst>
              <a:ext uri="{FF2B5EF4-FFF2-40B4-BE49-F238E27FC236}">
                <a16:creationId xmlns:a16="http://schemas.microsoft.com/office/drawing/2014/main" id="{23940BA6-D417-4254-B7F5-4AF3D248E1D6}"/>
              </a:ext>
            </a:extLst>
          </p:cNvPr>
          <p:cNvSpPr>
            <a:spLocks noGrp="1"/>
          </p:cNvSpPr>
          <p:nvPr>
            <p:ph type="body" sz="quarter" idx="21"/>
          </p:nvPr>
        </p:nvSpPr>
        <p:spPr>
          <a:xfrm>
            <a:off x="3726517" y="3577213"/>
            <a:ext cx="5117693"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15" name="Text Placeholder 3">
            <a:extLst>
              <a:ext uri="{FF2B5EF4-FFF2-40B4-BE49-F238E27FC236}">
                <a16:creationId xmlns:a16="http://schemas.microsoft.com/office/drawing/2014/main" id="{7D90AE44-4499-4CCD-A7A6-ABB3556C9803}"/>
              </a:ext>
            </a:extLst>
          </p:cNvPr>
          <p:cNvSpPr>
            <a:spLocks noGrp="1"/>
          </p:cNvSpPr>
          <p:nvPr>
            <p:ph type="body" sz="quarter" idx="22" hasCustomPrompt="1"/>
          </p:nvPr>
        </p:nvSpPr>
        <p:spPr>
          <a:xfrm>
            <a:off x="515379" y="2300140"/>
            <a:ext cx="2871991" cy="153914"/>
          </a:xfrm>
          <a:prstGeom prst="rect">
            <a:avLst/>
          </a:prstGeom>
        </p:spPr>
        <p:txBody>
          <a:bodyPr/>
          <a:lstStyle>
            <a:lvl1pPr marL="0" indent="0">
              <a:buNone/>
              <a:defRPr sz="1050" b="1" spc="30" baseline="0">
                <a:solidFill>
                  <a:schemeClr val="accent1"/>
                </a:solidFill>
                <a:latin typeface="+mn-lt"/>
              </a:defRPr>
            </a:lvl1pPr>
            <a:lvl2pPr>
              <a:defRPr sz="1350"/>
            </a:lvl2pPr>
            <a:lvl3pPr>
              <a:defRPr sz="1350"/>
            </a:lvl3pPr>
            <a:lvl4pPr>
              <a:defRPr sz="1350"/>
            </a:lvl4pPr>
            <a:lvl5pPr>
              <a:defRPr sz="1350"/>
            </a:lvl5pPr>
          </a:lstStyle>
          <a:p>
            <a:pPr lvl="0"/>
            <a:r>
              <a:rPr lang="en-US"/>
              <a:t>CLICK TO EDIT MASTER TEXT STYLES</a:t>
            </a:r>
          </a:p>
        </p:txBody>
      </p:sp>
      <p:sp>
        <p:nvSpPr>
          <p:cNvPr id="16" name="Text Placeholder 3">
            <a:extLst>
              <a:ext uri="{FF2B5EF4-FFF2-40B4-BE49-F238E27FC236}">
                <a16:creationId xmlns:a16="http://schemas.microsoft.com/office/drawing/2014/main" id="{4F54A065-0947-422F-B19B-C6F7E8A4EC33}"/>
              </a:ext>
            </a:extLst>
          </p:cNvPr>
          <p:cNvSpPr>
            <a:spLocks noGrp="1"/>
          </p:cNvSpPr>
          <p:nvPr>
            <p:ph type="body" sz="quarter" idx="17" hasCustomPrompt="1"/>
          </p:nvPr>
        </p:nvSpPr>
        <p:spPr>
          <a:xfrm>
            <a:off x="515379" y="966808"/>
            <a:ext cx="2855564" cy="817355"/>
          </a:xfrm>
          <a:prstGeom prst="rect">
            <a:avLst/>
          </a:prstGeom>
        </p:spPr>
        <p:txBody>
          <a:bodyPr/>
          <a:lstStyle>
            <a:lvl1pPr marL="0" indent="0">
              <a:buNone/>
              <a:defRPr sz="2400">
                <a:solidFill>
                  <a:schemeClr val="tx2"/>
                </a:solidFill>
                <a:latin typeface="+mj-lt"/>
              </a:defRPr>
            </a:lvl1pPr>
            <a:lvl2pPr>
              <a:defRPr sz="1350"/>
            </a:lvl2pPr>
            <a:lvl3pPr>
              <a:defRPr sz="1350"/>
            </a:lvl3pPr>
            <a:lvl4pPr>
              <a:defRPr sz="1350"/>
            </a:lvl4pPr>
            <a:lvl5pPr>
              <a:defRPr sz="1350"/>
            </a:lvl5pPr>
          </a:lstStyle>
          <a:p>
            <a:pPr lvl="0"/>
            <a:r>
              <a:rPr lang="en-US"/>
              <a:t>First_Name</a:t>
            </a:r>
            <a:br>
              <a:rPr lang="en-US"/>
            </a:br>
            <a:r>
              <a:rPr lang="en-US"/>
              <a:t>Last_Name</a:t>
            </a:r>
          </a:p>
        </p:txBody>
      </p:sp>
      <p:sp>
        <p:nvSpPr>
          <p:cNvPr id="17" name="Text Placeholder 3">
            <a:extLst>
              <a:ext uri="{FF2B5EF4-FFF2-40B4-BE49-F238E27FC236}">
                <a16:creationId xmlns:a16="http://schemas.microsoft.com/office/drawing/2014/main" id="{BC8EE6B5-1027-4187-A707-1BF0F64DE8CE}"/>
              </a:ext>
            </a:extLst>
          </p:cNvPr>
          <p:cNvSpPr>
            <a:spLocks noGrp="1"/>
          </p:cNvSpPr>
          <p:nvPr>
            <p:ph type="body" sz="quarter" idx="23" hasCustomPrompt="1"/>
          </p:nvPr>
        </p:nvSpPr>
        <p:spPr>
          <a:xfrm>
            <a:off x="515378" y="1706564"/>
            <a:ext cx="2855563" cy="479651"/>
          </a:xfrm>
          <a:prstGeom prst="rect">
            <a:avLst/>
          </a:prstGeom>
        </p:spPr>
        <p:txBody>
          <a:bodyPr/>
          <a:lstStyle>
            <a:lvl1pPr marL="0" indent="0">
              <a:buNone/>
              <a:defRPr sz="1050" spc="38" baseline="0">
                <a:solidFill>
                  <a:schemeClr val="accent1"/>
                </a:solidFill>
                <a:latin typeface="+mn-lt"/>
              </a:defRPr>
            </a:lvl1pPr>
            <a:lvl2pPr>
              <a:defRPr sz="1350"/>
            </a:lvl2pPr>
            <a:lvl3pPr>
              <a:defRPr sz="1350"/>
            </a:lvl3pPr>
            <a:lvl4pPr>
              <a:defRPr sz="1350"/>
            </a:lvl4pPr>
            <a:lvl5pPr>
              <a:defRPr sz="1350"/>
            </a:lvl5pPr>
          </a:lstStyle>
          <a:p>
            <a:pPr lvl="0"/>
            <a:r>
              <a:rPr lang="en-US"/>
              <a:t>POSITION</a:t>
            </a:r>
          </a:p>
        </p:txBody>
      </p:sp>
      <p:sp>
        <p:nvSpPr>
          <p:cNvPr id="18" name="Title 9">
            <a:extLst>
              <a:ext uri="{FF2B5EF4-FFF2-40B4-BE49-F238E27FC236}">
                <a16:creationId xmlns:a16="http://schemas.microsoft.com/office/drawing/2014/main" id="{F81940DD-4E94-4DE2-9AAF-02B1AD795D6F}"/>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254736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Title 9">
            <a:extLst>
              <a:ext uri="{FF2B5EF4-FFF2-40B4-BE49-F238E27FC236}">
                <a16:creationId xmlns:a16="http://schemas.microsoft.com/office/drawing/2014/main" id="{271B85DD-8C1C-4C44-BF5F-E6866C1701F7}"/>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pic>
        <p:nvPicPr>
          <p:cNvPr id="3" name="Picture 2">
            <a:extLst>
              <a:ext uri="{FF2B5EF4-FFF2-40B4-BE49-F238E27FC236}">
                <a16:creationId xmlns:a16="http://schemas.microsoft.com/office/drawing/2014/main" id="{E3499444-B4ED-2F02-167F-5D95561A81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1194" y="4729461"/>
            <a:ext cx="302842" cy="313729"/>
          </a:xfrm>
          <a:prstGeom prst="rect">
            <a:avLst/>
          </a:prstGeom>
        </p:spPr>
      </p:pic>
      <p:cxnSp>
        <p:nvCxnSpPr>
          <p:cNvPr id="4" name="Straight Connector 3">
            <a:extLst>
              <a:ext uri="{FF2B5EF4-FFF2-40B4-BE49-F238E27FC236}">
                <a16:creationId xmlns:a16="http://schemas.microsoft.com/office/drawing/2014/main" id="{153E60A7-B589-5018-5C99-44539B4B37C8}"/>
              </a:ext>
            </a:extLst>
          </p:cNvPr>
          <p:cNvCxnSpPr>
            <a:cxnSpLocks/>
          </p:cNvCxnSpPr>
          <p:nvPr userDrawn="1"/>
        </p:nvCxnSpPr>
        <p:spPr>
          <a:xfrm>
            <a:off x="285750" y="4642866"/>
            <a:ext cx="8572500" cy="0"/>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8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044C11-4161-4BB6-8883-6A08C1FB46E6}"/>
              </a:ext>
            </a:extLst>
          </p:cNvPr>
          <p:cNvGrpSpPr/>
          <p:nvPr userDrawn="1"/>
        </p:nvGrpSpPr>
        <p:grpSpPr>
          <a:xfrm>
            <a:off x="0" y="1612584"/>
            <a:ext cx="9144000" cy="3530916"/>
            <a:chOff x="0" y="1675422"/>
            <a:chExt cx="12192000" cy="4707888"/>
          </a:xfrm>
        </p:grpSpPr>
        <p:sp>
          <p:nvSpPr>
            <p:cNvPr id="18" name="Rectangle 17">
              <a:extLst>
                <a:ext uri="{FF2B5EF4-FFF2-40B4-BE49-F238E27FC236}">
                  <a16:creationId xmlns:a16="http://schemas.microsoft.com/office/drawing/2014/main" id="{4DA5C237-A5FA-4FA2-A435-498782F2F21F}"/>
                </a:ext>
              </a:extLst>
            </p:cNvPr>
            <p:cNvSpPr/>
            <p:nvPr userDrawn="1"/>
          </p:nvSpPr>
          <p:spPr>
            <a:xfrm>
              <a:off x="0" y="1675422"/>
              <a:ext cx="12192000" cy="4707888"/>
            </a:xfrm>
            <a:prstGeom prst="rect">
              <a:avLst/>
            </a:prstGeom>
            <a:solidFill>
              <a:srgbClr val="E8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A picture containing fan, device, web, silhouette&#10;&#10;Description automatically generated">
              <a:extLst>
                <a:ext uri="{FF2B5EF4-FFF2-40B4-BE49-F238E27FC236}">
                  <a16:creationId xmlns:a16="http://schemas.microsoft.com/office/drawing/2014/main" id="{E9F2D01E-C7A1-4F03-9554-10EB03F192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484" r="17742" b="35641"/>
            <a:stretch/>
          </p:blipFill>
          <p:spPr>
            <a:xfrm flipV="1">
              <a:off x="8823960" y="1675424"/>
              <a:ext cx="3368040" cy="4707886"/>
            </a:xfrm>
            <a:prstGeom prst="rect">
              <a:avLst/>
            </a:prstGeom>
          </p:spPr>
        </p:pic>
        <p:pic>
          <p:nvPicPr>
            <p:cNvPr id="20" name="Picture 19" descr="A picture containing web, fan, device&#10;&#10;Description automatically generated">
              <a:extLst>
                <a:ext uri="{FF2B5EF4-FFF2-40B4-BE49-F238E27FC236}">
                  <a16:creationId xmlns:a16="http://schemas.microsoft.com/office/drawing/2014/main" id="{69C04EA7-EC79-4646-841C-9CEACDA636A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72" r="3781"/>
            <a:stretch/>
          </p:blipFill>
          <p:spPr>
            <a:xfrm rot="16200000">
              <a:off x="-216457" y="1891879"/>
              <a:ext cx="4707888" cy="4274973"/>
            </a:xfrm>
            <a:prstGeom prst="rect">
              <a:avLst/>
            </a:prstGeom>
          </p:spPr>
        </p:pic>
      </p:grpSp>
      <p:sp>
        <p:nvSpPr>
          <p:cNvPr id="10" name="Content Placeholder 2">
            <a:extLst>
              <a:ext uri="{FF2B5EF4-FFF2-40B4-BE49-F238E27FC236}">
                <a16:creationId xmlns:a16="http://schemas.microsoft.com/office/drawing/2014/main" id="{7C0DCCC8-F87A-E340-9AA1-BE5A46321B25}"/>
              </a:ext>
            </a:extLst>
          </p:cNvPr>
          <p:cNvSpPr>
            <a:spLocks noGrp="1"/>
          </p:cNvSpPr>
          <p:nvPr>
            <p:ph idx="1"/>
          </p:nvPr>
        </p:nvSpPr>
        <p:spPr>
          <a:xfrm>
            <a:off x="516619" y="1883780"/>
            <a:ext cx="7943850" cy="2450060"/>
          </a:xfrm>
          <a:prstGeom prst="rect">
            <a:avLst/>
          </a:prstGeom>
        </p:spPr>
        <p:txBody>
          <a:bodyPr numCol="2"/>
          <a:lstStyle>
            <a:lvl1pPr marL="342900" indent="-342900">
              <a:spcBef>
                <a:spcPts val="1200"/>
              </a:spcBef>
              <a:buClr>
                <a:schemeClr val="accent1"/>
              </a:buClr>
              <a:buFont typeface="+mj-lt"/>
              <a:buAutoNum type="arabicPeriod"/>
              <a:defRPr b="1">
                <a:latin typeface="Arial" panose="020B0604020202020204" pitchFamily="34" charset="0"/>
                <a:cs typeface="Arial" panose="020B0604020202020204" pitchFamily="34" charset="0"/>
              </a:defRPr>
            </a:lvl1pPr>
            <a:lvl2pPr marL="480060" indent="-102870">
              <a:spcAft>
                <a:spcPts val="300"/>
              </a:spcAft>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Sub-slide</a:t>
            </a:r>
          </a:p>
        </p:txBody>
      </p:sp>
      <p:sp>
        <p:nvSpPr>
          <p:cNvPr id="21" name="Slide Number Placeholder 5">
            <a:extLst>
              <a:ext uri="{FF2B5EF4-FFF2-40B4-BE49-F238E27FC236}">
                <a16:creationId xmlns:a16="http://schemas.microsoft.com/office/drawing/2014/main" id="{19EAFA7F-5E34-415D-B1F0-4AD99DAA6DF0}"/>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22" name="Title 9">
            <a:extLst>
              <a:ext uri="{FF2B5EF4-FFF2-40B4-BE49-F238E27FC236}">
                <a16:creationId xmlns:a16="http://schemas.microsoft.com/office/drawing/2014/main" id="{141459CD-0FFA-43B5-959D-21FB8EEBD2CE}"/>
              </a:ext>
            </a:extLst>
          </p:cNvPr>
          <p:cNvSpPr txBox="1">
            <a:spLocks/>
          </p:cNvSpPr>
          <p:nvPr userDrawn="1"/>
        </p:nvSpPr>
        <p:spPr>
          <a:xfrm>
            <a:off x="516619" y="832907"/>
            <a:ext cx="6858000" cy="377190"/>
          </a:xfrm>
          <a:prstGeom prst="rect">
            <a:avLst/>
          </a:prstGeom>
        </p:spPr>
        <p:txBody>
          <a:bodyPr anchor="ctr" anchorCtr="0"/>
          <a:lstStyle>
            <a:lvl1pPr algn="l" defTabSz="914400" rtl="0" eaLnBrk="1" latinLnBrk="0" hangingPunct="1">
              <a:lnSpc>
                <a:spcPct val="90000"/>
              </a:lnSpc>
              <a:spcBef>
                <a:spcPct val="0"/>
              </a:spcBef>
              <a:buNone/>
              <a:defRPr sz="3200" b="1" i="0" kern="1200">
                <a:solidFill>
                  <a:schemeClr val="tx2"/>
                </a:solidFill>
                <a:effectLst/>
                <a:latin typeface="+mn-lt"/>
                <a:ea typeface="Tahoma" panose="020B0604030504040204" pitchFamily="34" charset="0"/>
                <a:cs typeface="Arial" panose="020B0604020202020204" pitchFamily="34" charset="0"/>
              </a:defRPr>
            </a:lvl1pPr>
          </a:lstStyle>
          <a:p>
            <a:r>
              <a:rPr lang="en-US" sz="2700"/>
              <a:t>Click to edit Master title style</a:t>
            </a:r>
          </a:p>
        </p:txBody>
      </p:sp>
    </p:spTree>
    <p:extLst>
      <p:ext uri="{BB962C8B-B14F-4D97-AF65-F5344CB8AC3E}">
        <p14:creationId xmlns:p14="http://schemas.microsoft.com/office/powerpoint/2010/main" val="2357457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69157"/>
            <a:ext cx="3886200" cy="3625691"/>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69157"/>
            <a:ext cx="3886200" cy="3625691"/>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E3A9227-0DB7-49D9-8A3B-0209B886F7EC}"/>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DC211D5-FACB-4086-A392-686E1B57D290}"/>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12" name="Title 9">
            <a:extLst>
              <a:ext uri="{FF2B5EF4-FFF2-40B4-BE49-F238E27FC236}">
                <a16:creationId xmlns:a16="http://schemas.microsoft.com/office/drawing/2014/main" id="{4FCE5BBD-F7DA-435E-82D3-0946DAA38CB7}"/>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187652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27385"/>
            <a:ext cx="3886200" cy="2617469"/>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27385"/>
            <a:ext cx="3886200" cy="2617469"/>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3"/>
          </p:nvPr>
        </p:nvSpPr>
        <p:spPr>
          <a:xfrm>
            <a:off x="628650" y="874397"/>
            <a:ext cx="7886700" cy="961548"/>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405067D-5595-4C5E-9522-6273F652743A}"/>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8D408B51-737D-44C6-8F58-F0085B1DEFE6}"/>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16" name="Title 9">
            <a:extLst>
              <a:ext uri="{FF2B5EF4-FFF2-40B4-BE49-F238E27FC236}">
                <a16:creationId xmlns:a16="http://schemas.microsoft.com/office/drawing/2014/main" id="{3ED184AB-248F-4FB3-8D53-AA11FB22B462}"/>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2111666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CA81EC69-0E23-462C-8673-4D4F8D272CC3}"/>
              </a:ext>
            </a:extLst>
          </p:cNvPr>
          <p:cNvSpPr>
            <a:spLocks noGrp="1"/>
          </p:cNvSpPr>
          <p:nvPr>
            <p:ph type="title"/>
          </p:nvPr>
        </p:nvSpPr>
        <p:spPr>
          <a:xfrm>
            <a:off x="914400" y="1991554"/>
            <a:ext cx="7315200" cy="429101"/>
          </a:xfrm>
          <a:prstGeom prst="rect">
            <a:avLst/>
          </a:prstGeom>
        </p:spPr>
        <p:txBody>
          <a:bodyPr anchor="ctr" anchorCtr="0"/>
          <a:lstStyle>
            <a:lvl1pPr algn="ctr">
              <a:defRPr sz="2700" b="1">
                <a:solidFill>
                  <a:schemeClr val="tx2"/>
                </a:solidFill>
                <a:effectLst/>
                <a:latin typeface="+mn-lt"/>
              </a:defRPr>
            </a:lvl1pPr>
          </a:lstStyle>
          <a:p>
            <a:r>
              <a:rPr lang="en-US"/>
              <a:t>Click to edit Master title style</a:t>
            </a:r>
          </a:p>
        </p:txBody>
      </p:sp>
      <p:cxnSp>
        <p:nvCxnSpPr>
          <p:cNvPr id="4" name="Straight Connector 3">
            <a:extLst>
              <a:ext uri="{FF2B5EF4-FFF2-40B4-BE49-F238E27FC236}">
                <a16:creationId xmlns:a16="http://schemas.microsoft.com/office/drawing/2014/main" id="{B8A5DD21-D560-48F2-B38C-52BE5AD64414}"/>
              </a:ext>
            </a:extLst>
          </p:cNvPr>
          <p:cNvCxnSpPr/>
          <p:nvPr userDrawn="1"/>
        </p:nvCxnSpPr>
        <p:spPr>
          <a:xfrm rot="5400000">
            <a:off x="4572000" y="-1717244"/>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22E766-BBBC-4F14-90B7-2BEDA8518521}"/>
              </a:ext>
            </a:extLst>
          </p:cNvPr>
          <p:cNvCxnSpPr/>
          <p:nvPr userDrawn="1"/>
        </p:nvCxnSpPr>
        <p:spPr>
          <a:xfrm rot="5400000">
            <a:off x="4572000" y="-1185749"/>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9A0AAF1-895E-4CF2-A0BF-E0D1FD7C6A4E}"/>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Tree>
    <p:extLst>
      <p:ext uri="{BB962C8B-B14F-4D97-AF65-F5344CB8AC3E}">
        <p14:creationId xmlns:p14="http://schemas.microsoft.com/office/powerpoint/2010/main" val="4001086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A0AAF1-895E-4CF2-A0BF-E0D1FD7C6A4E}"/>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7" name="Title 9">
            <a:extLst>
              <a:ext uri="{FF2B5EF4-FFF2-40B4-BE49-F238E27FC236}">
                <a16:creationId xmlns:a16="http://schemas.microsoft.com/office/drawing/2014/main" id="{2B8BEFF4-6831-4092-9ED9-BC39346659AE}"/>
              </a:ext>
            </a:extLst>
          </p:cNvPr>
          <p:cNvSpPr>
            <a:spLocks noGrp="1"/>
          </p:cNvSpPr>
          <p:nvPr>
            <p:ph type="title" hasCustomPrompt="1"/>
          </p:nvPr>
        </p:nvSpPr>
        <p:spPr>
          <a:xfrm>
            <a:off x="914400" y="2007213"/>
            <a:ext cx="7315200" cy="701697"/>
          </a:xfrm>
          <a:prstGeom prst="rect">
            <a:avLst/>
          </a:prstGeom>
        </p:spPr>
        <p:txBody>
          <a:bodyPr anchor="ctr" anchorCtr="0"/>
          <a:lstStyle>
            <a:lvl1pPr algn="ctr">
              <a:defRPr sz="2700" b="1" baseline="0">
                <a:solidFill>
                  <a:schemeClr val="tx2"/>
                </a:solidFill>
                <a:effectLst/>
                <a:latin typeface="+mn-lt"/>
              </a:defRPr>
            </a:lvl1pPr>
          </a:lstStyle>
          <a:p>
            <a:r>
              <a:rPr lang="en-US"/>
              <a:t>Click to edit Master title style</a:t>
            </a:r>
            <a:br>
              <a:rPr lang="en-US"/>
            </a:br>
            <a:r>
              <a:rPr lang="en-US"/>
              <a:t>Line 2</a:t>
            </a:r>
          </a:p>
        </p:txBody>
      </p:sp>
      <p:cxnSp>
        <p:nvCxnSpPr>
          <p:cNvPr id="8" name="Straight Connector 7">
            <a:extLst>
              <a:ext uri="{FF2B5EF4-FFF2-40B4-BE49-F238E27FC236}">
                <a16:creationId xmlns:a16="http://schemas.microsoft.com/office/drawing/2014/main" id="{E8A9F7B7-C1B6-4AEF-9C92-4726D2DBB3C5}"/>
              </a:ext>
            </a:extLst>
          </p:cNvPr>
          <p:cNvCxnSpPr/>
          <p:nvPr userDrawn="1"/>
        </p:nvCxnSpPr>
        <p:spPr>
          <a:xfrm rot="5400000">
            <a:off x="4572000" y="-1694384"/>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0F4B5F-D627-4246-8312-540F8E8A1F32}"/>
              </a:ext>
            </a:extLst>
          </p:cNvPr>
          <p:cNvCxnSpPr/>
          <p:nvPr userDrawn="1"/>
        </p:nvCxnSpPr>
        <p:spPr>
          <a:xfrm rot="5400000">
            <a:off x="4572000" y="-905714"/>
            <a:ext cx="0" cy="731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018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Rectangle 4">
            <a:extLst>
              <a:ext uri="{FF2B5EF4-FFF2-40B4-BE49-F238E27FC236}">
                <a16:creationId xmlns:a16="http://schemas.microsoft.com/office/drawing/2014/main" id="{E8E02F99-9659-4053-B66D-636B77CEBD1C}"/>
              </a:ext>
            </a:extLst>
          </p:cNvPr>
          <p:cNvSpPr/>
          <p:nvPr userDrawn="1"/>
        </p:nvSpPr>
        <p:spPr>
          <a:xfrm>
            <a:off x="6579108" y="0"/>
            <a:ext cx="2564892" cy="873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16063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lank">
    <p:bg>
      <p:bgRef idx="1001">
        <a:schemeClr val="bg1"/>
      </p:bgRef>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F91249EE-0BA6-4260-9515-419B9ED3968D}"/>
              </a:ext>
            </a:extLst>
          </p:cNvPr>
          <p:cNvSpPr>
            <a:spLocks noGrp="1"/>
          </p:cNvSpPr>
          <p:nvPr>
            <p:ph type="title"/>
          </p:nvPr>
        </p:nvSpPr>
        <p:spPr>
          <a:xfrm>
            <a:off x="736814" y="1685845"/>
            <a:ext cx="7670373" cy="1771811"/>
          </a:xfrm>
          <a:prstGeom prst="rect">
            <a:avLst/>
          </a:prstGeom>
        </p:spPr>
        <p:txBody>
          <a:bodyPr anchor="ctr" anchorCtr="0"/>
          <a:lstStyle>
            <a:lvl1pPr algn="ctr">
              <a:defRPr sz="3300" b="1" i="0">
                <a:solidFill>
                  <a:schemeClr val="tx1"/>
                </a:solidFill>
                <a:effectLst/>
                <a:latin typeface="Arial Black" panose="020B0604020202020204" pitchFamily="34" charset="0"/>
                <a:cs typeface="Arial Black"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AB4E71C1-34EA-4385-9179-A321ACF3E12E}"/>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7836408" y="114300"/>
            <a:ext cx="1193292" cy="1196761"/>
          </a:xfrm>
          <a:prstGeom prst="rect">
            <a:avLst/>
          </a:prstGeom>
        </p:spPr>
      </p:pic>
      <p:sp>
        <p:nvSpPr>
          <p:cNvPr id="2" name="TextBox 1">
            <a:extLst>
              <a:ext uri="{FF2B5EF4-FFF2-40B4-BE49-F238E27FC236}">
                <a16:creationId xmlns:a16="http://schemas.microsoft.com/office/drawing/2014/main" id="{91DFA374-7D14-05D5-4B4B-38D54928E8D2}"/>
              </a:ext>
            </a:extLst>
          </p:cNvPr>
          <p:cNvSpPr txBox="1"/>
          <p:nvPr userDrawn="1"/>
        </p:nvSpPr>
        <p:spPr>
          <a:xfrm>
            <a:off x="1347506" y="4805534"/>
            <a:ext cx="6448988" cy="161583"/>
          </a:xfrm>
          <a:prstGeom prst="rect">
            <a:avLst/>
          </a:prstGeom>
          <a:noFill/>
        </p:spPr>
        <p:txBody>
          <a:bodyPr wrap="square" lIns="0" tIns="0" rIns="0" bIns="0" rtlCol="0" anchor="ctr" anchorCtr="0">
            <a:spAutoFit/>
          </a:bodyPr>
          <a:lstStyle/>
          <a:p>
            <a:pPr algn="ctr"/>
            <a:r>
              <a:rPr lang="en-US" sz="1050" b="0" u="none" spc="38" baseline="0">
                <a:solidFill>
                  <a:schemeClr val="bg2">
                    <a:lumMod val="50000"/>
                  </a:schemeClr>
                </a:solidFill>
                <a:latin typeface="Arial" panose="020B0604020202020204" pitchFamily="34" charset="0"/>
                <a:cs typeface="Arial" panose="020B0604020202020204" pitchFamily="34" charset="0"/>
              </a:rPr>
              <a:t>www.clearlinkpartners.com  |  info@clearlinkpartners.com</a:t>
            </a:r>
          </a:p>
        </p:txBody>
      </p:sp>
      <p:pic>
        <p:nvPicPr>
          <p:cNvPr id="3" name="Picture 2">
            <a:extLst>
              <a:ext uri="{FF2B5EF4-FFF2-40B4-BE49-F238E27FC236}">
                <a16:creationId xmlns:a16="http://schemas.microsoft.com/office/drawing/2014/main" id="{6FAB89D5-1ABF-AB60-EBBF-921271C3B5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91194" y="4729461"/>
            <a:ext cx="302842" cy="313729"/>
          </a:xfrm>
          <a:prstGeom prst="rect">
            <a:avLst/>
          </a:prstGeom>
        </p:spPr>
      </p:pic>
      <p:cxnSp>
        <p:nvCxnSpPr>
          <p:cNvPr id="5" name="Straight Connector 4">
            <a:extLst>
              <a:ext uri="{FF2B5EF4-FFF2-40B4-BE49-F238E27FC236}">
                <a16:creationId xmlns:a16="http://schemas.microsoft.com/office/drawing/2014/main" id="{3E78B5FC-BB3B-E846-41EF-D0294AEC47A7}"/>
              </a:ext>
            </a:extLst>
          </p:cNvPr>
          <p:cNvCxnSpPr>
            <a:cxnSpLocks/>
          </p:cNvCxnSpPr>
          <p:nvPr userDrawn="1"/>
        </p:nvCxnSpPr>
        <p:spPr>
          <a:xfrm>
            <a:off x="285750" y="4642866"/>
            <a:ext cx="8572500" cy="0"/>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30432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DDB8-89D1-2561-D0CC-A3C68C65141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7A59D9-0FCB-0BF4-DA94-A36262A9E0E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B036BD-02C9-FF6C-4047-662FE5306DD2}"/>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5" name="Footer Placeholder 4">
            <a:extLst>
              <a:ext uri="{FF2B5EF4-FFF2-40B4-BE49-F238E27FC236}">
                <a16:creationId xmlns:a16="http://schemas.microsoft.com/office/drawing/2014/main" id="{8AE6F6D5-182B-F06C-0310-928572012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6BFED-8328-7C40-746B-88D79E7AD209}"/>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22057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useo Slab 500" panose="02000000000000000000"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Museo Slab 500" panose="02000000000000000000" pitchFamily="2" charset="77"/>
              </a:defRPr>
            </a:lvl1pPr>
            <a:lvl2pPr>
              <a:defRPr b="0" i="0">
                <a:latin typeface="Museo Slab 500" panose="02000000000000000000" pitchFamily="2" charset="77"/>
              </a:defRPr>
            </a:lvl2pPr>
            <a:lvl3pPr>
              <a:defRPr b="0" i="0">
                <a:latin typeface="Museo Slab 500" panose="02000000000000000000" pitchFamily="2" charset="77"/>
              </a:defRPr>
            </a:lvl3pPr>
            <a:lvl4pPr>
              <a:defRPr b="0" i="0">
                <a:latin typeface="Museo Slab 500" panose="02000000000000000000" pitchFamily="2" charset="77"/>
              </a:defRPr>
            </a:lvl4pPr>
            <a:lvl5pPr>
              <a:defRPr b="0" i="0">
                <a:latin typeface="Museo Slab 500" panose="02000000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BDA9333-02D7-49AC-82FD-B5464FEF0F57}"/>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1648174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0A7C-B926-15B3-5666-D1E221277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300DB-667B-5285-8B0C-D89B9F5F97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2DDCB-B414-15FB-5A9B-213DC69BA8E4}"/>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5" name="Footer Placeholder 4">
            <a:extLst>
              <a:ext uri="{FF2B5EF4-FFF2-40B4-BE49-F238E27FC236}">
                <a16:creationId xmlns:a16="http://schemas.microsoft.com/office/drawing/2014/main" id="{10B6D5B1-24F8-6586-84A5-483954C74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07811-2CD5-DDB6-3F74-8CA2E1245BB2}"/>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534185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B94A-5235-8CE3-AF19-ACB1CB2461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48D517-1B9B-7FA9-01DE-9466130BDD0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F360D0-68FF-12F1-D4CD-2C5E5236EB8F}"/>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5" name="Footer Placeholder 4">
            <a:extLst>
              <a:ext uri="{FF2B5EF4-FFF2-40B4-BE49-F238E27FC236}">
                <a16:creationId xmlns:a16="http://schemas.microsoft.com/office/drawing/2014/main" id="{F938831A-5224-7F02-EDF6-8741E5439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D59C4-FDD4-9BDF-5988-BC465BA6347A}"/>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4158785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9EAC-D962-AD19-AEC7-9286B626F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61660-F73F-BB03-1C4A-8B71B456E3D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64E88-7564-11C0-274B-84CCAD19D5B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565B61-B6EB-B66B-E23E-AF32A5F56F07}"/>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6" name="Footer Placeholder 5">
            <a:extLst>
              <a:ext uri="{FF2B5EF4-FFF2-40B4-BE49-F238E27FC236}">
                <a16:creationId xmlns:a16="http://schemas.microsoft.com/office/drawing/2014/main" id="{340B1304-FA85-8A4D-A87B-2F615B95C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23B76-17B3-F132-13DB-70A20FD823B5}"/>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2878681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F81D-8F90-53F1-2F00-19E99D51DC0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F3891B-5646-6B70-B13E-0D0D70B4BAC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4BFA6-64A2-5D82-8F1C-2F33231B39C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464D2-D556-7F44-8C91-182B3DAB651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81844-B634-5E79-66F7-6CAA7E2D778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2E28F-58FC-2D8B-B2A1-65C741E0AF92}"/>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8" name="Footer Placeholder 7">
            <a:extLst>
              <a:ext uri="{FF2B5EF4-FFF2-40B4-BE49-F238E27FC236}">
                <a16:creationId xmlns:a16="http://schemas.microsoft.com/office/drawing/2014/main" id="{DBB40BF0-A3E6-CC99-9858-0F5F84221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364C3F-BE5F-C8A2-EFCE-46D9BB4BFB72}"/>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2061647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F3FC-B2F8-D9B0-9127-862E17CF4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48D2E7-3B6F-A952-D36F-32E39C917954}"/>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4" name="Footer Placeholder 3">
            <a:extLst>
              <a:ext uri="{FF2B5EF4-FFF2-40B4-BE49-F238E27FC236}">
                <a16:creationId xmlns:a16="http://schemas.microsoft.com/office/drawing/2014/main" id="{26D78843-AA3A-60F0-EC73-CEE36D6CEA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563F99-71BE-721E-4BD8-916CBB4856F0}"/>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1004652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BD9A65-31B0-B04F-9D3C-9DE9A4B6C853}"/>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3" name="Footer Placeholder 2">
            <a:extLst>
              <a:ext uri="{FF2B5EF4-FFF2-40B4-BE49-F238E27FC236}">
                <a16:creationId xmlns:a16="http://schemas.microsoft.com/office/drawing/2014/main" id="{754F914B-D422-DBBD-9373-6FBE7E86D6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807FD-44BE-61D2-E9CD-697E4CCA9061}"/>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2633191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93F2-AE1F-1DAD-1851-0C82AB2323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9CA1550-D43C-5666-7E40-CB4EC82A66F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F88A57-5DE2-685F-F2C6-EE6B87ED0D1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5A2A15-C27C-7627-8CCB-D079F14788EF}"/>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6" name="Footer Placeholder 5">
            <a:extLst>
              <a:ext uri="{FF2B5EF4-FFF2-40B4-BE49-F238E27FC236}">
                <a16:creationId xmlns:a16="http://schemas.microsoft.com/office/drawing/2014/main" id="{55568220-2A9C-D5C1-FD34-1A8367FBD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938CB-9AB3-21D1-CC00-25AF24AAEA5B}"/>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639089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637F-8573-3853-0E7D-24C1C754AEB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EDB249E-A530-8715-A300-98F44B476F8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16A8D06-1F6F-CC3F-86C9-7AB223F9D70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680A9E-EF27-B99C-802E-AE32FA6BF121}"/>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6" name="Footer Placeholder 5">
            <a:extLst>
              <a:ext uri="{FF2B5EF4-FFF2-40B4-BE49-F238E27FC236}">
                <a16:creationId xmlns:a16="http://schemas.microsoft.com/office/drawing/2014/main" id="{9E4D8B13-0729-6694-A510-B6C8A643A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C1838-D66C-0EB3-56AD-F707442FE878}"/>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280677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5459-8FD5-25FE-7779-7DB63FB991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CAE12-DCD4-3DE1-A58D-C017F04B21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F2175-F2D8-CDE9-2F1E-DE733170FD13}"/>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5" name="Footer Placeholder 4">
            <a:extLst>
              <a:ext uri="{FF2B5EF4-FFF2-40B4-BE49-F238E27FC236}">
                <a16:creationId xmlns:a16="http://schemas.microsoft.com/office/drawing/2014/main" id="{026EE860-2F3A-759F-C098-196BC686B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3F09E-50C1-2E45-907D-E35D02768C5B}"/>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4197014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FA7F0-0CA0-2013-907A-68D6683D410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3D0E57-2D0B-0645-93F5-61EB682895F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A45E8-7B89-82EC-C9E9-45E3BDD99694}"/>
              </a:ext>
            </a:extLst>
          </p:cNvPr>
          <p:cNvSpPr>
            <a:spLocks noGrp="1"/>
          </p:cNvSpPr>
          <p:nvPr>
            <p:ph type="dt" sz="half" idx="10"/>
          </p:nvPr>
        </p:nvSpPr>
        <p:spPr/>
        <p:txBody>
          <a:bodyPr/>
          <a:lstStyle/>
          <a:p>
            <a:fld id="{F9660E85-FB75-4715-91D8-C489CC40FEBF}" type="datetimeFigureOut">
              <a:rPr lang="en-US" smtClean="0"/>
              <a:t>1/23/2025</a:t>
            </a:fld>
            <a:endParaRPr lang="en-US"/>
          </a:p>
        </p:txBody>
      </p:sp>
      <p:sp>
        <p:nvSpPr>
          <p:cNvPr id="5" name="Footer Placeholder 4">
            <a:extLst>
              <a:ext uri="{FF2B5EF4-FFF2-40B4-BE49-F238E27FC236}">
                <a16:creationId xmlns:a16="http://schemas.microsoft.com/office/drawing/2014/main" id="{93AE6F8B-F50B-2A48-0759-43B39F0B9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64488-173A-9035-74A6-467B2D2B943D}"/>
              </a:ext>
            </a:extLst>
          </p:cNvPr>
          <p:cNvSpPr>
            <a:spLocks noGrp="1"/>
          </p:cNvSpPr>
          <p:nvPr>
            <p:ph type="sldNum" sz="quarter" idx="12"/>
          </p:nvPr>
        </p:nvSpPr>
        <p:spPr/>
        <p:txBody>
          <a:bodyPr/>
          <a:lstStyle/>
          <a:p>
            <a:fld id="{485B3CD8-9B7C-4484-B543-F5834527A992}" type="slidenum">
              <a:rPr lang="en-US" smtClean="0"/>
              <a:t>‹#›</a:t>
            </a:fld>
            <a:endParaRPr lang="en-US"/>
          </a:p>
        </p:txBody>
      </p:sp>
    </p:spTree>
    <p:extLst>
      <p:ext uri="{BB962C8B-B14F-4D97-AF65-F5344CB8AC3E}">
        <p14:creationId xmlns:p14="http://schemas.microsoft.com/office/powerpoint/2010/main" val="6335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FFDEB0-8630-4A50-8E25-E2742EF5A4A5}"/>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2767021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8681"/>
            <a:ext cx="2133600" cy="357188"/>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4686300"/>
            <a:ext cx="2133600" cy="357188"/>
          </a:xfrm>
        </p:spPr>
        <p:txBody>
          <a:bodyPr/>
          <a:lstStyle>
            <a:lvl1pPr>
              <a:defRPr/>
            </a:lvl1pPr>
          </a:lstStyle>
          <a:p>
            <a:fld id="{B19BBA2A-B6F3-4646-B7A1-2DD449851A49}" type="slidenum">
              <a:rPr lang="en-US"/>
              <a:pPr/>
              <a:t>‹#›</a:t>
            </a:fld>
            <a:endParaRPr lang="en-US"/>
          </a:p>
        </p:txBody>
      </p:sp>
      <p:sp>
        <p:nvSpPr>
          <p:cNvPr id="5" name="Footer Placeholder 4"/>
          <p:cNvSpPr>
            <a:spLocks noGrp="1"/>
          </p:cNvSpPr>
          <p:nvPr>
            <p:ph type="ftr" sz="quarter" idx="12"/>
          </p:nvPr>
        </p:nvSpPr>
        <p:spPr>
          <a:xfrm>
            <a:off x="3124200" y="4686300"/>
            <a:ext cx="2895600" cy="357188"/>
          </a:xfrm>
        </p:spPr>
        <p:txBody>
          <a:bodyPr/>
          <a:lstStyle>
            <a:lvl1pPr>
              <a:defRPr/>
            </a:lvl1pPr>
          </a:lstStyle>
          <a:p>
            <a:endParaRPr lang="en-US"/>
          </a:p>
        </p:txBody>
      </p:sp>
    </p:spTree>
    <p:extLst>
      <p:ext uri="{BB962C8B-B14F-4D97-AF65-F5344CB8AC3E}">
        <p14:creationId xmlns:p14="http://schemas.microsoft.com/office/powerpoint/2010/main" val="228300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15" name="Title 9">
            <a:extLst>
              <a:ext uri="{FF2B5EF4-FFF2-40B4-BE49-F238E27FC236}">
                <a16:creationId xmlns:a16="http://schemas.microsoft.com/office/drawing/2014/main" id="{0A0E6808-CBB3-4454-8734-A4A2BB377E2A}"/>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74959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C81EC476-F0BD-4F39-A8A1-EF4D3E916B48}"/>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
        <p:nvSpPr>
          <p:cNvPr id="3" name="Content Placeholder 2"/>
          <p:cNvSpPr>
            <a:spLocks noGrp="1"/>
          </p:cNvSpPr>
          <p:nvPr>
            <p:ph idx="1"/>
          </p:nvPr>
        </p:nvSpPr>
        <p:spPr>
          <a:xfrm>
            <a:off x="600075" y="883444"/>
            <a:ext cx="7943850" cy="3576638"/>
          </a:xfrm>
          <a:prstGeom prst="rect">
            <a:avLst/>
          </a:prstGeom>
        </p:spPr>
        <p:txBody>
          <a:bodyPr/>
          <a:lstStyle>
            <a:lvl1pPr>
              <a:lnSpc>
                <a:spcPct val="100000"/>
              </a:lnSpc>
              <a:spcBef>
                <a:spcPts val="450"/>
              </a:spcBef>
              <a:buClr>
                <a:schemeClr val="accent1"/>
              </a:buClr>
              <a:defRPr>
                <a:latin typeface="Arial" panose="020B0604020202020204" pitchFamily="34" charset="0"/>
                <a:cs typeface="Arial" panose="020B0604020202020204" pitchFamily="34" charset="0"/>
              </a:defRPr>
            </a:lvl1pPr>
            <a:lvl2pPr>
              <a:lnSpc>
                <a:spcPct val="100000"/>
              </a:lnSpc>
              <a:spcBef>
                <a:spcPts val="450"/>
              </a:spcBef>
              <a:buClr>
                <a:schemeClr val="accent1"/>
              </a:buClr>
              <a:defRPr>
                <a:latin typeface="Arial" panose="020B0604020202020204" pitchFamily="34" charset="0"/>
                <a:cs typeface="Arial" panose="020B0604020202020204" pitchFamily="34" charset="0"/>
              </a:defRPr>
            </a:lvl2pPr>
            <a:lvl3pPr>
              <a:lnSpc>
                <a:spcPct val="100000"/>
              </a:lnSpc>
              <a:spcBef>
                <a:spcPts val="450"/>
              </a:spcBef>
              <a:buClr>
                <a:schemeClr val="accent1"/>
              </a:buClr>
              <a:defRPr>
                <a:latin typeface="Arial" panose="020B0604020202020204" pitchFamily="34" charset="0"/>
                <a:cs typeface="Arial" panose="020B0604020202020204" pitchFamily="34" charset="0"/>
              </a:defRPr>
            </a:lvl3pPr>
            <a:lvl4pPr>
              <a:lnSpc>
                <a:spcPct val="100000"/>
              </a:lnSpc>
              <a:spcBef>
                <a:spcPts val="450"/>
              </a:spcBef>
              <a:buClr>
                <a:schemeClr val="accent1"/>
              </a:buClr>
              <a:defRPr>
                <a:latin typeface="Arial" panose="020B0604020202020204" pitchFamily="34" charset="0"/>
                <a:cs typeface="Arial" panose="020B0604020202020204" pitchFamily="34" charset="0"/>
              </a:defRPr>
            </a:lvl4pPr>
            <a:lvl5pPr>
              <a:lnSpc>
                <a:spcPct val="100000"/>
              </a:lnSpc>
              <a:spcBef>
                <a:spcPts val="450"/>
              </a:spcBef>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05F4E25-3FA5-4801-B308-826EAEA8C867}"/>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2CB3BB4C-1570-4EC9-884D-4083C7596563}"/>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Tree>
    <p:extLst>
      <p:ext uri="{BB962C8B-B14F-4D97-AF65-F5344CB8AC3E}">
        <p14:creationId xmlns:p14="http://schemas.microsoft.com/office/powerpoint/2010/main" val="97693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Content Placeholder 2">
            <a:extLst>
              <a:ext uri="{FF2B5EF4-FFF2-40B4-BE49-F238E27FC236}">
                <a16:creationId xmlns:a16="http://schemas.microsoft.com/office/drawing/2014/main" id="{417FE24C-B174-4583-8544-4BC1DE341351}"/>
              </a:ext>
            </a:extLst>
          </p:cNvPr>
          <p:cNvSpPr>
            <a:spLocks noGrp="1"/>
          </p:cNvSpPr>
          <p:nvPr>
            <p:ph idx="1" hasCustomPrompt="1"/>
          </p:nvPr>
        </p:nvSpPr>
        <p:spPr>
          <a:xfrm>
            <a:off x="3943103" y="1146370"/>
            <a:ext cx="4901106" cy="1380046"/>
          </a:xfrm>
          <a:prstGeom prst="rect">
            <a:avLst/>
          </a:prstGeom>
        </p:spPr>
        <p:txBody>
          <a:bodyPr/>
          <a:lstStyle>
            <a:lvl1pPr marL="171450" marR="0" indent="-171450" algn="l" defTabSz="685800" rtl="0" eaLnBrk="1" fontAlgn="auto" latinLnBrk="0" hangingPunct="1">
              <a:lnSpc>
                <a:spcPct val="80000"/>
              </a:lnSpc>
              <a:spcBef>
                <a:spcPts val="450"/>
              </a:spcBef>
              <a:spcAft>
                <a:spcPts val="150"/>
              </a:spcAft>
              <a:buClr>
                <a:schemeClr val="accent1"/>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6" name="Text Placeholder 3">
            <a:extLst>
              <a:ext uri="{FF2B5EF4-FFF2-40B4-BE49-F238E27FC236}">
                <a16:creationId xmlns:a16="http://schemas.microsoft.com/office/drawing/2014/main" id="{D544C3C7-1ECF-418E-A5CB-58DC562B4155}"/>
              </a:ext>
            </a:extLst>
          </p:cNvPr>
          <p:cNvSpPr>
            <a:spLocks noGrp="1"/>
          </p:cNvSpPr>
          <p:nvPr>
            <p:ph type="body" sz="quarter" idx="13"/>
          </p:nvPr>
        </p:nvSpPr>
        <p:spPr>
          <a:xfrm>
            <a:off x="3943103" y="919411"/>
            <a:ext cx="4901106" cy="192331"/>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7" name="Content Placeholder 2">
            <a:extLst>
              <a:ext uri="{FF2B5EF4-FFF2-40B4-BE49-F238E27FC236}">
                <a16:creationId xmlns:a16="http://schemas.microsoft.com/office/drawing/2014/main" id="{DF8A3F8B-DA8A-46F5-A2DD-70B92D01D269}"/>
              </a:ext>
            </a:extLst>
          </p:cNvPr>
          <p:cNvSpPr>
            <a:spLocks noGrp="1"/>
          </p:cNvSpPr>
          <p:nvPr>
            <p:ph idx="14" hasCustomPrompt="1"/>
          </p:nvPr>
        </p:nvSpPr>
        <p:spPr>
          <a:xfrm>
            <a:off x="3943103" y="2818432"/>
            <a:ext cx="4901106" cy="693724"/>
          </a:xfrm>
          <a:prstGeom prst="rect">
            <a:avLst/>
          </a:prstGeom>
        </p:spPr>
        <p:txBody>
          <a:bodyPr/>
          <a:lstStyle>
            <a:lvl1pPr marL="171450" marR="0" indent="-171450" algn="l" defTabSz="685800" rtl="0" eaLnBrk="1" fontAlgn="auto" latinLnBrk="0" hangingPunct="1">
              <a:lnSpc>
                <a:spcPct val="80000"/>
              </a:lnSpc>
              <a:spcBef>
                <a:spcPts val="450"/>
              </a:spcBef>
              <a:spcAft>
                <a:spcPts val="150"/>
              </a:spcAft>
              <a:buClr>
                <a:schemeClr val="accent1"/>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8" name="Text Placeholder 3">
            <a:extLst>
              <a:ext uri="{FF2B5EF4-FFF2-40B4-BE49-F238E27FC236}">
                <a16:creationId xmlns:a16="http://schemas.microsoft.com/office/drawing/2014/main" id="{1FDA8275-FC40-429B-95C8-85079210D9E9}"/>
              </a:ext>
            </a:extLst>
          </p:cNvPr>
          <p:cNvSpPr>
            <a:spLocks noGrp="1"/>
          </p:cNvSpPr>
          <p:nvPr>
            <p:ph type="body" sz="quarter" idx="15"/>
          </p:nvPr>
        </p:nvSpPr>
        <p:spPr>
          <a:xfrm>
            <a:off x="3943103" y="2591474"/>
            <a:ext cx="4901106"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9" name="Text Placeholder 15">
            <a:extLst>
              <a:ext uri="{FF2B5EF4-FFF2-40B4-BE49-F238E27FC236}">
                <a16:creationId xmlns:a16="http://schemas.microsoft.com/office/drawing/2014/main" id="{185FBC6C-DDC2-45D3-BCCA-15A2C27039A3}"/>
              </a:ext>
            </a:extLst>
          </p:cNvPr>
          <p:cNvSpPr>
            <a:spLocks noGrp="1"/>
          </p:cNvSpPr>
          <p:nvPr>
            <p:ph type="body" sz="quarter" idx="18"/>
          </p:nvPr>
        </p:nvSpPr>
        <p:spPr>
          <a:xfrm>
            <a:off x="520262" y="3041690"/>
            <a:ext cx="2867107" cy="1410550"/>
          </a:xfrm>
          <a:prstGeom prst="rect">
            <a:avLst/>
          </a:prstGeom>
        </p:spPr>
        <p:txBody>
          <a:bodyPr/>
          <a:lstStyle>
            <a:lvl1pPr marL="0" indent="0">
              <a:lnSpc>
                <a:spcPts val="1125"/>
              </a:lnSpc>
              <a:buNone/>
              <a:defRPr sz="825" baseline="0">
                <a:latin typeface="+mn-lt"/>
              </a:defRPr>
            </a:lvl1pPr>
            <a:lvl2pPr marL="171450" indent="0">
              <a:buNone/>
              <a:defRPr sz="1050">
                <a:latin typeface="+mn-lt"/>
              </a:defRPr>
            </a:lvl2pPr>
            <a:lvl3pPr marL="342900" indent="0">
              <a:buNone/>
              <a:defRPr sz="1050">
                <a:latin typeface="+mn-lt"/>
              </a:defRPr>
            </a:lvl3pPr>
            <a:lvl4pPr marL="514350" indent="0">
              <a:buNone/>
              <a:defRPr sz="1050">
                <a:latin typeface="+mn-lt"/>
              </a:defRPr>
            </a:lvl4pPr>
            <a:lvl5pPr marL="685800" indent="0">
              <a:buNone/>
              <a:defRPr sz="1050">
                <a:latin typeface="+mn-lt"/>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6FB94732-70CD-42E4-A8CA-FA1BB2295480}"/>
              </a:ext>
            </a:extLst>
          </p:cNvPr>
          <p:cNvSpPr>
            <a:spLocks noGrp="1"/>
          </p:cNvSpPr>
          <p:nvPr>
            <p:ph idx="20" hasCustomPrompt="1"/>
          </p:nvPr>
        </p:nvSpPr>
        <p:spPr>
          <a:xfrm>
            <a:off x="3943103" y="3804172"/>
            <a:ext cx="4901106" cy="693725"/>
          </a:xfrm>
          <a:prstGeom prst="rect">
            <a:avLst/>
          </a:prstGeom>
        </p:spPr>
        <p:txBody>
          <a:bodyPr/>
          <a:lstStyle>
            <a:lvl1pPr marL="171450" marR="0" indent="-171450" algn="l" defTabSz="685800" rtl="0" eaLnBrk="1" fontAlgn="auto" latinLnBrk="0" hangingPunct="1">
              <a:lnSpc>
                <a:spcPct val="80000"/>
              </a:lnSpc>
              <a:spcBef>
                <a:spcPts val="450"/>
              </a:spcBef>
              <a:spcAft>
                <a:spcPts val="150"/>
              </a:spcAft>
              <a:buClr>
                <a:schemeClr val="accent1"/>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13" name="Text Placeholder 3">
            <a:extLst>
              <a:ext uri="{FF2B5EF4-FFF2-40B4-BE49-F238E27FC236}">
                <a16:creationId xmlns:a16="http://schemas.microsoft.com/office/drawing/2014/main" id="{08C58E7A-D980-4910-B509-E4359444B99A}"/>
              </a:ext>
            </a:extLst>
          </p:cNvPr>
          <p:cNvSpPr>
            <a:spLocks noGrp="1"/>
          </p:cNvSpPr>
          <p:nvPr>
            <p:ph type="body" sz="quarter" idx="21"/>
          </p:nvPr>
        </p:nvSpPr>
        <p:spPr>
          <a:xfrm>
            <a:off x="3943103" y="3577213"/>
            <a:ext cx="4901106"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15" name="Text Placeholder 3">
            <a:extLst>
              <a:ext uri="{FF2B5EF4-FFF2-40B4-BE49-F238E27FC236}">
                <a16:creationId xmlns:a16="http://schemas.microsoft.com/office/drawing/2014/main" id="{F70798CC-60D6-48BA-BBE5-92EE8484DBDA}"/>
              </a:ext>
            </a:extLst>
          </p:cNvPr>
          <p:cNvSpPr>
            <a:spLocks noGrp="1"/>
          </p:cNvSpPr>
          <p:nvPr>
            <p:ph type="body" sz="quarter" idx="22" hasCustomPrompt="1"/>
          </p:nvPr>
        </p:nvSpPr>
        <p:spPr>
          <a:xfrm>
            <a:off x="515379" y="2856715"/>
            <a:ext cx="2871991" cy="153914"/>
          </a:xfrm>
          <a:prstGeom prst="rect">
            <a:avLst/>
          </a:prstGeom>
        </p:spPr>
        <p:txBody>
          <a:bodyPr/>
          <a:lstStyle>
            <a:lvl1pPr marL="0" indent="0">
              <a:buNone/>
              <a:defRPr sz="975" b="1" spc="30" baseline="0">
                <a:solidFill>
                  <a:schemeClr val="accent1"/>
                </a:solidFill>
                <a:latin typeface="+mn-lt"/>
              </a:defRPr>
            </a:lvl1pPr>
            <a:lvl2pPr>
              <a:defRPr sz="1350"/>
            </a:lvl2pPr>
            <a:lvl3pPr>
              <a:defRPr sz="1350"/>
            </a:lvl3pPr>
            <a:lvl4pPr>
              <a:defRPr sz="1350"/>
            </a:lvl4pPr>
            <a:lvl5pPr>
              <a:defRPr sz="1350"/>
            </a:lvl5pPr>
          </a:lstStyle>
          <a:p>
            <a:pPr lvl="0"/>
            <a:r>
              <a:rPr lang="en-US"/>
              <a:t>CLICK TO EDIT MASTER TEXT STYLES</a:t>
            </a:r>
          </a:p>
        </p:txBody>
      </p:sp>
      <p:sp>
        <p:nvSpPr>
          <p:cNvPr id="17" name="Freeform 42">
            <a:extLst>
              <a:ext uri="{FF2B5EF4-FFF2-40B4-BE49-F238E27FC236}">
                <a16:creationId xmlns:a16="http://schemas.microsoft.com/office/drawing/2014/main" id="{7FCC74F2-21B6-4294-AFD8-279A45EE0ECA}"/>
              </a:ext>
            </a:extLst>
          </p:cNvPr>
          <p:cNvSpPr>
            <a:spLocks noGrp="1"/>
          </p:cNvSpPr>
          <p:nvPr>
            <p:ph type="pic" sz="quarter" idx="26"/>
          </p:nvPr>
        </p:nvSpPr>
        <p:spPr>
          <a:xfrm>
            <a:off x="299791" y="1111742"/>
            <a:ext cx="1426335" cy="1426335"/>
          </a:xfrm>
          <a:custGeom>
            <a:avLst/>
            <a:gdLst>
              <a:gd name="connsiteX0" fmla="*/ 950890 w 1901780"/>
              <a:gd name="connsiteY0" fmla="*/ 0 h 1901780"/>
              <a:gd name="connsiteX1" fmla="*/ 1901780 w 1901780"/>
              <a:gd name="connsiteY1" fmla="*/ 950890 h 1901780"/>
              <a:gd name="connsiteX2" fmla="*/ 950890 w 1901780"/>
              <a:gd name="connsiteY2" fmla="*/ 1901780 h 1901780"/>
              <a:gd name="connsiteX3" fmla="*/ 0 w 1901780"/>
              <a:gd name="connsiteY3" fmla="*/ 950890 h 1901780"/>
              <a:gd name="connsiteX4" fmla="*/ 950890 w 1901780"/>
              <a:gd name="connsiteY4" fmla="*/ 0 h 1901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780" h="1901780">
                <a:moveTo>
                  <a:pt x="950890" y="0"/>
                </a:moveTo>
                <a:cubicBezTo>
                  <a:pt x="1476052" y="0"/>
                  <a:pt x="1901780" y="425728"/>
                  <a:pt x="1901780" y="950890"/>
                </a:cubicBezTo>
                <a:cubicBezTo>
                  <a:pt x="1901780" y="1476052"/>
                  <a:pt x="1476052" y="1901780"/>
                  <a:pt x="950890" y="1901780"/>
                </a:cubicBezTo>
                <a:cubicBezTo>
                  <a:pt x="425728" y="1901780"/>
                  <a:pt x="0" y="1476052"/>
                  <a:pt x="0" y="950890"/>
                </a:cubicBezTo>
                <a:cubicBezTo>
                  <a:pt x="0" y="425728"/>
                  <a:pt x="425728" y="0"/>
                  <a:pt x="950890" y="0"/>
                </a:cubicBezTo>
                <a:close/>
              </a:path>
            </a:pathLst>
          </a:custGeom>
        </p:spPr>
        <p:txBody>
          <a:bodyPr wrap="square">
            <a:noAutofit/>
          </a:bodyPr>
          <a:lstStyle/>
          <a:p>
            <a:endParaRPr lang="en-US"/>
          </a:p>
        </p:txBody>
      </p:sp>
      <p:sp>
        <p:nvSpPr>
          <p:cNvPr id="19" name="Text Placeholder 3">
            <a:extLst>
              <a:ext uri="{FF2B5EF4-FFF2-40B4-BE49-F238E27FC236}">
                <a16:creationId xmlns:a16="http://schemas.microsoft.com/office/drawing/2014/main" id="{60F3AEE5-97A5-4E6E-9176-A5191E699294}"/>
              </a:ext>
            </a:extLst>
          </p:cNvPr>
          <p:cNvSpPr>
            <a:spLocks noGrp="1"/>
          </p:cNvSpPr>
          <p:nvPr>
            <p:ph type="body" sz="quarter" idx="17" hasCustomPrompt="1"/>
          </p:nvPr>
        </p:nvSpPr>
        <p:spPr>
          <a:xfrm>
            <a:off x="1847275" y="1771223"/>
            <a:ext cx="2095828" cy="625474"/>
          </a:xfrm>
          <a:prstGeom prst="rect">
            <a:avLst/>
          </a:prstGeom>
        </p:spPr>
        <p:txBody>
          <a:bodyPr/>
          <a:lstStyle>
            <a:lvl1pPr marL="0" indent="0">
              <a:lnSpc>
                <a:spcPct val="90000"/>
              </a:lnSpc>
              <a:spcBef>
                <a:spcPts val="0"/>
              </a:spcBef>
              <a:buNone/>
              <a:defRPr sz="1800">
                <a:solidFill>
                  <a:schemeClr val="tx2"/>
                </a:solidFill>
                <a:latin typeface="+mj-lt"/>
              </a:defRPr>
            </a:lvl1pPr>
            <a:lvl2pPr>
              <a:defRPr sz="1350"/>
            </a:lvl2pPr>
            <a:lvl3pPr>
              <a:defRPr sz="1350"/>
            </a:lvl3pPr>
            <a:lvl4pPr>
              <a:defRPr sz="1350"/>
            </a:lvl4pPr>
            <a:lvl5pPr>
              <a:defRPr sz="1350"/>
            </a:lvl5pPr>
          </a:lstStyle>
          <a:p>
            <a:pPr lvl="0"/>
            <a:r>
              <a:rPr lang="en-US"/>
              <a:t>First_Name</a:t>
            </a:r>
          </a:p>
          <a:p>
            <a:pPr lvl="0"/>
            <a:r>
              <a:rPr lang="en-US"/>
              <a:t>Last_Name</a:t>
            </a:r>
          </a:p>
        </p:txBody>
      </p:sp>
      <p:sp>
        <p:nvSpPr>
          <p:cNvPr id="20" name="Text Placeholder 3">
            <a:extLst>
              <a:ext uri="{FF2B5EF4-FFF2-40B4-BE49-F238E27FC236}">
                <a16:creationId xmlns:a16="http://schemas.microsoft.com/office/drawing/2014/main" id="{39DD4E63-9BB6-4222-B703-B57651928C1F}"/>
              </a:ext>
            </a:extLst>
          </p:cNvPr>
          <p:cNvSpPr>
            <a:spLocks noGrp="1"/>
          </p:cNvSpPr>
          <p:nvPr>
            <p:ph type="body" sz="quarter" idx="23" hasCustomPrompt="1"/>
          </p:nvPr>
        </p:nvSpPr>
        <p:spPr>
          <a:xfrm>
            <a:off x="1847276" y="2338782"/>
            <a:ext cx="2095828" cy="479651"/>
          </a:xfrm>
          <a:prstGeom prst="rect">
            <a:avLst/>
          </a:prstGeom>
        </p:spPr>
        <p:txBody>
          <a:bodyPr/>
          <a:lstStyle>
            <a:lvl1pPr marL="0" indent="0">
              <a:buNone/>
              <a:defRPr sz="975" spc="38" baseline="0">
                <a:solidFill>
                  <a:schemeClr val="accent1"/>
                </a:solidFill>
                <a:latin typeface="+mn-lt"/>
              </a:defRPr>
            </a:lvl1pPr>
            <a:lvl2pPr>
              <a:defRPr sz="1350"/>
            </a:lvl2pPr>
            <a:lvl3pPr>
              <a:defRPr sz="1350"/>
            </a:lvl3pPr>
            <a:lvl4pPr>
              <a:defRPr sz="1350"/>
            </a:lvl4pPr>
            <a:lvl5pPr>
              <a:defRPr sz="1350"/>
            </a:lvl5pPr>
          </a:lstStyle>
          <a:p>
            <a:pPr lvl="0"/>
            <a:r>
              <a:rPr lang="en-US"/>
              <a:t>POSITION</a:t>
            </a:r>
          </a:p>
        </p:txBody>
      </p:sp>
      <p:sp>
        <p:nvSpPr>
          <p:cNvPr id="33" name="Title 9">
            <a:extLst>
              <a:ext uri="{FF2B5EF4-FFF2-40B4-BE49-F238E27FC236}">
                <a16:creationId xmlns:a16="http://schemas.microsoft.com/office/drawing/2014/main" id="{59BF38AD-7CA5-4708-B604-92DCDB7A4625}"/>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414310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Content Placeholder 2">
            <a:extLst>
              <a:ext uri="{FF2B5EF4-FFF2-40B4-BE49-F238E27FC236}">
                <a16:creationId xmlns:a16="http://schemas.microsoft.com/office/drawing/2014/main" id="{19EF5087-0777-4BCE-BD80-44EA593D635B}"/>
              </a:ext>
            </a:extLst>
          </p:cNvPr>
          <p:cNvSpPr>
            <a:spLocks noGrp="1"/>
          </p:cNvSpPr>
          <p:nvPr>
            <p:ph idx="1" hasCustomPrompt="1"/>
          </p:nvPr>
        </p:nvSpPr>
        <p:spPr>
          <a:xfrm>
            <a:off x="3726517" y="1141327"/>
            <a:ext cx="5117693" cy="1380046"/>
          </a:xfrm>
          <a:prstGeom prst="rect">
            <a:avLst/>
          </a:prstGeom>
        </p:spPr>
        <p:txBody>
          <a:bodyPr/>
          <a:lstStyle>
            <a:lvl1pPr marL="171450" marR="0" indent="-171450" algn="l" defTabSz="685800" rtl="0" eaLnBrk="1" fontAlgn="auto" latinLnBrk="0" hangingPunct="1">
              <a:lnSpc>
                <a:spcPct val="80000"/>
              </a:lnSpc>
              <a:spcBef>
                <a:spcPts val="300"/>
              </a:spcBef>
              <a:spcAft>
                <a:spcPts val="150"/>
              </a:spcAft>
              <a:buClr>
                <a:schemeClr val="accent2"/>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6" name="Text Placeholder 3">
            <a:extLst>
              <a:ext uri="{FF2B5EF4-FFF2-40B4-BE49-F238E27FC236}">
                <a16:creationId xmlns:a16="http://schemas.microsoft.com/office/drawing/2014/main" id="{F6B5ED6E-118B-40C8-B422-B577ED0D387E}"/>
              </a:ext>
            </a:extLst>
          </p:cNvPr>
          <p:cNvSpPr>
            <a:spLocks noGrp="1"/>
          </p:cNvSpPr>
          <p:nvPr>
            <p:ph type="body" sz="quarter" idx="13"/>
          </p:nvPr>
        </p:nvSpPr>
        <p:spPr>
          <a:xfrm>
            <a:off x="3726517" y="919411"/>
            <a:ext cx="5117693" cy="192331"/>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7" name="Content Placeholder 2">
            <a:extLst>
              <a:ext uri="{FF2B5EF4-FFF2-40B4-BE49-F238E27FC236}">
                <a16:creationId xmlns:a16="http://schemas.microsoft.com/office/drawing/2014/main" id="{B1960267-A0FC-44AE-9C9D-26E0E5C7E1AF}"/>
              </a:ext>
            </a:extLst>
          </p:cNvPr>
          <p:cNvSpPr>
            <a:spLocks noGrp="1"/>
          </p:cNvSpPr>
          <p:nvPr>
            <p:ph idx="14" hasCustomPrompt="1"/>
          </p:nvPr>
        </p:nvSpPr>
        <p:spPr>
          <a:xfrm>
            <a:off x="3726517" y="2813389"/>
            <a:ext cx="5117693" cy="693724"/>
          </a:xfrm>
          <a:prstGeom prst="rect">
            <a:avLst/>
          </a:prstGeom>
        </p:spPr>
        <p:txBody>
          <a:bodyPr/>
          <a:lstStyle>
            <a:lvl1pPr marL="171450" marR="0" indent="-171450" algn="l" defTabSz="685800" rtl="0" eaLnBrk="1" fontAlgn="auto" latinLnBrk="0" hangingPunct="1">
              <a:lnSpc>
                <a:spcPct val="80000"/>
              </a:lnSpc>
              <a:spcBef>
                <a:spcPts val="300"/>
              </a:spcBef>
              <a:spcAft>
                <a:spcPts val="150"/>
              </a:spcAft>
              <a:buClr>
                <a:schemeClr val="accent2"/>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8" name="Text Placeholder 3">
            <a:extLst>
              <a:ext uri="{FF2B5EF4-FFF2-40B4-BE49-F238E27FC236}">
                <a16:creationId xmlns:a16="http://schemas.microsoft.com/office/drawing/2014/main" id="{F66F85E0-FEC3-407A-8F7B-622EA89F9B6B}"/>
              </a:ext>
            </a:extLst>
          </p:cNvPr>
          <p:cNvSpPr>
            <a:spLocks noGrp="1"/>
          </p:cNvSpPr>
          <p:nvPr>
            <p:ph type="body" sz="quarter" idx="15"/>
          </p:nvPr>
        </p:nvSpPr>
        <p:spPr>
          <a:xfrm>
            <a:off x="3726517" y="2591474"/>
            <a:ext cx="5117693"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9" name="Text Placeholder 15">
            <a:extLst>
              <a:ext uri="{FF2B5EF4-FFF2-40B4-BE49-F238E27FC236}">
                <a16:creationId xmlns:a16="http://schemas.microsoft.com/office/drawing/2014/main" id="{8C49CFDA-5F6E-4336-8EDC-F6FD42D0C0B1}"/>
              </a:ext>
            </a:extLst>
          </p:cNvPr>
          <p:cNvSpPr>
            <a:spLocks noGrp="1"/>
          </p:cNvSpPr>
          <p:nvPr>
            <p:ph type="body" sz="quarter" idx="18"/>
          </p:nvPr>
        </p:nvSpPr>
        <p:spPr>
          <a:xfrm>
            <a:off x="515379" y="2485116"/>
            <a:ext cx="2867107" cy="1937290"/>
          </a:xfrm>
          <a:prstGeom prst="rect">
            <a:avLst/>
          </a:prstGeom>
        </p:spPr>
        <p:txBody>
          <a:bodyPr/>
          <a:lstStyle>
            <a:lvl1pPr marL="0" indent="0">
              <a:lnSpc>
                <a:spcPts val="1125"/>
              </a:lnSpc>
              <a:buNone/>
              <a:defRPr sz="900" baseline="0">
                <a:latin typeface="+mn-lt"/>
              </a:defRPr>
            </a:lvl1pPr>
            <a:lvl2pPr marL="171450" indent="0">
              <a:buNone/>
              <a:defRPr sz="1050">
                <a:latin typeface="+mn-lt"/>
              </a:defRPr>
            </a:lvl2pPr>
            <a:lvl3pPr marL="342900" indent="0">
              <a:buNone/>
              <a:defRPr sz="1050">
                <a:latin typeface="+mn-lt"/>
              </a:defRPr>
            </a:lvl3pPr>
            <a:lvl4pPr marL="514350" indent="0">
              <a:buNone/>
              <a:defRPr sz="1050">
                <a:latin typeface="+mn-lt"/>
              </a:defRPr>
            </a:lvl4pPr>
            <a:lvl5pPr marL="685800" indent="0">
              <a:buNone/>
              <a:defRPr sz="1050">
                <a:latin typeface="+mn-lt"/>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99BCDD0E-2F87-4DA9-93ED-03015D5B85F1}"/>
              </a:ext>
            </a:extLst>
          </p:cNvPr>
          <p:cNvSpPr>
            <a:spLocks noGrp="1"/>
          </p:cNvSpPr>
          <p:nvPr>
            <p:ph idx="20" hasCustomPrompt="1"/>
          </p:nvPr>
        </p:nvSpPr>
        <p:spPr>
          <a:xfrm>
            <a:off x="3726517" y="3799129"/>
            <a:ext cx="5117693" cy="693725"/>
          </a:xfrm>
          <a:prstGeom prst="rect">
            <a:avLst/>
          </a:prstGeom>
        </p:spPr>
        <p:txBody>
          <a:bodyPr/>
          <a:lstStyle>
            <a:lvl1pPr marL="171450" marR="0" indent="-171450" algn="l" defTabSz="685800" rtl="0" eaLnBrk="1" fontAlgn="auto" latinLnBrk="0" hangingPunct="1">
              <a:lnSpc>
                <a:spcPct val="80000"/>
              </a:lnSpc>
              <a:spcBef>
                <a:spcPts val="300"/>
              </a:spcBef>
              <a:spcAft>
                <a:spcPts val="150"/>
              </a:spcAft>
              <a:buClr>
                <a:schemeClr val="accent2"/>
              </a:buClr>
              <a:buSzTx/>
              <a:buFont typeface="Arial" panose="020B0604020202020204" pitchFamily="34" charset="0"/>
              <a:buChar char="•"/>
              <a:tabLst/>
              <a:defRPr sz="975" baseline="0">
                <a:solidFill>
                  <a:schemeClr val="tx2"/>
                </a:solidFill>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a:p>
            <a:pPr marL="171450" marR="0" lvl="0" indent="-171450" algn="l" defTabSz="685800" rtl="0" eaLnBrk="1" fontAlgn="auto" latinLnBrk="0" hangingPunct="1">
              <a:lnSpc>
                <a:spcPct val="90000"/>
              </a:lnSpc>
              <a:spcBef>
                <a:spcPts val="525"/>
              </a:spcBef>
              <a:spcAft>
                <a:spcPts val="0"/>
              </a:spcAft>
              <a:buClr>
                <a:schemeClr val="accent2"/>
              </a:buClr>
              <a:buSzTx/>
              <a:buFont typeface="Arial" panose="020B0604020202020204" pitchFamily="34" charset="0"/>
              <a:buChar char="•"/>
              <a:tabLst/>
              <a:defRPr/>
            </a:pPr>
            <a:r>
              <a:rPr lang="en-US"/>
              <a:t>Placeholder body text here placeholder body text here</a:t>
            </a:r>
          </a:p>
        </p:txBody>
      </p:sp>
      <p:sp>
        <p:nvSpPr>
          <p:cNvPr id="13" name="Text Placeholder 3">
            <a:extLst>
              <a:ext uri="{FF2B5EF4-FFF2-40B4-BE49-F238E27FC236}">
                <a16:creationId xmlns:a16="http://schemas.microsoft.com/office/drawing/2014/main" id="{23940BA6-D417-4254-B7F5-4AF3D248E1D6}"/>
              </a:ext>
            </a:extLst>
          </p:cNvPr>
          <p:cNvSpPr>
            <a:spLocks noGrp="1"/>
          </p:cNvSpPr>
          <p:nvPr>
            <p:ph type="body" sz="quarter" idx="21"/>
          </p:nvPr>
        </p:nvSpPr>
        <p:spPr>
          <a:xfrm>
            <a:off x="3726517" y="3577213"/>
            <a:ext cx="5117693" cy="192330"/>
          </a:xfrm>
          <a:prstGeom prst="rect">
            <a:avLst/>
          </a:prstGeom>
        </p:spPr>
        <p:txBody>
          <a:bodyPr/>
          <a:lstStyle>
            <a:lvl1pPr marL="0" indent="0">
              <a:buNone/>
              <a:defRPr sz="1200">
                <a:latin typeface="+mj-lt"/>
              </a:defRPr>
            </a:lvl1pPr>
            <a:lvl2pPr>
              <a:defRPr sz="1350"/>
            </a:lvl2pPr>
            <a:lvl3pPr>
              <a:defRPr sz="1350"/>
            </a:lvl3pPr>
            <a:lvl4pPr>
              <a:defRPr sz="1350"/>
            </a:lvl4pPr>
            <a:lvl5pPr>
              <a:defRPr sz="1350"/>
            </a:lvl5pPr>
          </a:lstStyle>
          <a:p>
            <a:pPr lvl="0"/>
            <a:r>
              <a:rPr lang="en-US"/>
              <a:t>Click to edit Master text styles</a:t>
            </a:r>
          </a:p>
        </p:txBody>
      </p:sp>
      <p:sp>
        <p:nvSpPr>
          <p:cNvPr id="15" name="Text Placeholder 3">
            <a:extLst>
              <a:ext uri="{FF2B5EF4-FFF2-40B4-BE49-F238E27FC236}">
                <a16:creationId xmlns:a16="http://schemas.microsoft.com/office/drawing/2014/main" id="{7D90AE44-4499-4CCD-A7A6-ABB3556C9803}"/>
              </a:ext>
            </a:extLst>
          </p:cNvPr>
          <p:cNvSpPr>
            <a:spLocks noGrp="1"/>
          </p:cNvSpPr>
          <p:nvPr>
            <p:ph type="body" sz="quarter" idx="22" hasCustomPrompt="1"/>
          </p:nvPr>
        </p:nvSpPr>
        <p:spPr>
          <a:xfrm>
            <a:off x="515379" y="2300140"/>
            <a:ext cx="2871991" cy="153914"/>
          </a:xfrm>
          <a:prstGeom prst="rect">
            <a:avLst/>
          </a:prstGeom>
        </p:spPr>
        <p:txBody>
          <a:bodyPr/>
          <a:lstStyle>
            <a:lvl1pPr marL="0" indent="0">
              <a:buNone/>
              <a:defRPr sz="1050" b="1" spc="30" baseline="0">
                <a:solidFill>
                  <a:schemeClr val="accent1"/>
                </a:solidFill>
                <a:latin typeface="+mn-lt"/>
              </a:defRPr>
            </a:lvl1pPr>
            <a:lvl2pPr>
              <a:defRPr sz="1350"/>
            </a:lvl2pPr>
            <a:lvl3pPr>
              <a:defRPr sz="1350"/>
            </a:lvl3pPr>
            <a:lvl4pPr>
              <a:defRPr sz="1350"/>
            </a:lvl4pPr>
            <a:lvl5pPr>
              <a:defRPr sz="1350"/>
            </a:lvl5pPr>
          </a:lstStyle>
          <a:p>
            <a:pPr lvl="0"/>
            <a:r>
              <a:rPr lang="en-US"/>
              <a:t>CLICK TO EDIT MASTER TEXT STYLES</a:t>
            </a:r>
          </a:p>
        </p:txBody>
      </p:sp>
      <p:sp>
        <p:nvSpPr>
          <p:cNvPr id="16" name="Text Placeholder 3">
            <a:extLst>
              <a:ext uri="{FF2B5EF4-FFF2-40B4-BE49-F238E27FC236}">
                <a16:creationId xmlns:a16="http://schemas.microsoft.com/office/drawing/2014/main" id="{4F54A065-0947-422F-B19B-C6F7E8A4EC33}"/>
              </a:ext>
            </a:extLst>
          </p:cNvPr>
          <p:cNvSpPr>
            <a:spLocks noGrp="1"/>
          </p:cNvSpPr>
          <p:nvPr>
            <p:ph type="body" sz="quarter" idx="17" hasCustomPrompt="1"/>
          </p:nvPr>
        </p:nvSpPr>
        <p:spPr>
          <a:xfrm>
            <a:off x="515379" y="966808"/>
            <a:ext cx="2855564" cy="817355"/>
          </a:xfrm>
          <a:prstGeom prst="rect">
            <a:avLst/>
          </a:prstGeom>
        </p:spPr>
        <p:txBody>
          <a:bodyPr/>
          <a:lstStyle>
            <a:lvl1pPr marL="0" indent="0">
              <a:buNone/>
              <a:defRPr sz="2400">
                <a:solidFill>
                  <a:schemeClr val="tx2"/>
                </a:solidFill>
                <a:latin typeface="+mj-lt"/>
              </a:defRPr>
            </a:lvl1pPr>
            <a:lvl2pPr>
              <a:defRPr sz="1350"/>
            </a:lvl2pPr>
            <a:lvl3pPr>
              <a:defRPr sz="1350"/>
            </a:lvl3pPr>
            <a:lvl4pPr>
              <a:defRPr sz="1350"/>
            </a:lvl4pPr>
            <a:lvl5pPr>
              <a:defRPr sz="1350"/>
            </a:lvl5pPr>
          </a:lstStyle>
          <a:p>
            <a:pPr lvl="0"/>
            <a:r>
              <a:rPr lang="en-US"/>
              <a:t>First_Name</a:t>
            </a:r>
            <a:br>
              <a:rPr lang="en-US"/>
            </a:br>
            <a:r>
              <a:rPr lang="en-US"/>
              <a:t>Last_Name</a:t>
            </a:r>
          </a:p>
        </p:txBody>
      </p:sp>
      <p:sp>
        <p:nvSpPr>
          <p:cNvPr id="17" name="Text Placeholder 3">
            <a:extLst>
              <a:ext uri="{FF2B5EF4-FFF2-40B4-BE49-F238E27FC236}">
                <a16:creationId xmlns:a16="http://schemas.microsoft.com/office/drawing/2014/main" id="{BC8EE6B5-1027-4187-A707-1BF0F64DE8CE}"/>
              </a:ext>
            </a:extLst>
          </p:cNvPr>
          <p:cNvSpPr>
            <a:spLocks noGrp="1"/>
          </p:cNvSpPr>
          <p:nvPr>
            <p:ph type="body" sz="quarter" idx="23" hasCustomPrompt="1"/>
          </p:nvPr>
        </p:nvSpPr>
        <p:spPr>
          <a:xfrm>
            <a:off x="515378" y="1706564"/>
            <a:ext cx="2855563" cy="479651"/>
          </a:xfrm>
          <a:prstGeom prst="rect">
            <a:avLst/>
          </a:prstGeom>
        </p:spPr>
        <p:txBody>
          <a:bodyPr/>
          <a:lstStyle>
            <a:lvl1pPr marL="0" indent="0">
              <a:buNone/>
              <a:defRPr sz="1050" spc="38" baseline="0">
                <a:solidFill>
                  <a:schemeClr val="accent1"/>
                </a:solidFill>
                <a:latin typeface="+mn-lt"/>
              </a:defRPr>
            </a:lvl1pPr>
            <a:lvl2pPr>
              <a:defRPr sz="1350"/>
            </a:lvl2pPr>
            <a:lvl3pPr>
              <a:defRPr sz="1350"/>
            </a:lvl3pPr>
            <a:lvl4pPr>
              <a:defRPr sz="1350"/>
            </a:lvl4pPr>
            <a:lvl5pPr>
              <a:defRPr sz="1350"/>
            </a:lvl5pPr>
          </a:lstStyle>
          <a:p>
            <a:pPr lvl="0"/>
            <a:r>
              <a:rPr lang="en-US"/>
              <a:t>POSITION</a:t>
            </a:r>
          </a:p>
        </p:txBody>
      </p:sp>
      <p:sp>
        <p:nvSpPr>
          <p:cNvPr id="18" name="Title 9">
            <a:extLst>
              <a:ext uri="{FF2B5EF4-FFF2-40B4-BE49-F238E27FC236}">
                <a16:creationId xmlns:a16="http://schemas.microsoft.com/office/drawing/2014/main" id="{F81940DD-4E94-4DE2-9AAF-02B1AD795D6F}"/>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384187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12C020-54FA-41AD-B03E-05BF2EB46831}"/>
              </a:ext>
            </a:extLst>
          </p:cNvPr>
          <p:cNvCxnSpPr>
            <a:cxnSpLocks/>
          </p:cNvCxnSpPr>
          <p:nvPr userDrawn="1"/>
        </p:nvCxnSpPr>
        <p:spPr>
          <a:xfrm flipV="1">
            <a:off x="285750" y="688207"/>
            <a:ext cx="8572500" cy="12032"/>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9427063-1CE9-4637-9847-26028F0487D4}"/>
              </a:ext>
            </a:extLst>
          </p:cNvPr>
          <p:cNvSpPr>
            <a:spLocks noGrp="1"/>
          </p:cNvSpPr>
          <p:nvPr>
            <p:ph type="sldNum" sz="quarter" idx="4"/>
          </p:nvPr>
        </p:nvSpPr>
        <p:spPr>
          <a:xfrm>
            <a:off x="8366761" y="4800600"/>
            <a:ext cx="491489" cy="171450"/>
          </a:xfrm>
          <a:prstGeom prst="rect">
            <a:avLst/>
          </a:prstGeom>
        </p:spPr>
        <p:txBody>
          <a:bodyPr vert="horz" lIns="0" tIns="0" rIns="0" bIns="0" rtlCol="0" anchor="ctr"/>
          <a:lstStyle>
            <a:lvl1pPr algn="r">
              <a:defRPr sz="1050">
                <a:solidFill>
                  <a:schemeClr val="bg2">
                    <a:lumMod val="50000"/>
                  </a:schemeClr>
                </a:solidFill>
                <a:latin typeface="Arial" panose="020B0604020202020204" pitchFamily="34" charset="0"/>
                <a:ea typeface="Tahoma" panose="020B0604030504040204" pitchFamily="34" charset="0"/>
                <a:cs typeface="Arial" panose="020B0604020202020204" pitchFamily="34" charset="0"/>
              </a:defRPr>
            </a:lvl1pPr>
          </a:lstStyle>
          <a:p>
            <a:fld id="{704AD087-591A-406B-BE8D-1374201681D0}" type="slidenum">
              <a:rPr lang="en-US" smtClean="0"/>
              <a:pPr/>
              <a:t>‹#›</a:t>
            </a:fld>
            <a:endParaRPr lang="en-US"/>
          </a:p>
        </p:txBody>
      </p:sp>
      <p:sp>
        <p:nvSpPr>
          <p:cNvPr id="5" name="Title 9">
            <a:extLst>
              <a:ext uri="{FF2B5EF4-FFF2-40B4-BE49-F238E27FC236}">
                <a16:creationId xmlns:a16="http://schemas.microsoft.com/office/drawing/2014/main" id="{271B85DD-8C1C-4C44-BF5F-E6866C1701F7}"/>
              </a:ext>
            </a:extLst>
          </p:cNvPr>
          <p:cNvSpPr>
            <a:spLocks noGrp="1"/>
          </p:cNvSpPr>
          <p:nvPr>
            <p:ph type="title"/>
          </p:nvPr>
        </p:nvSpPr>
        <p:spPr>
          <a:xfrm>
            <a:off x="285750" y="217561"/>
            <a:ext cx="6858000" cy="377190"/>
          </a:xfrm>
          <a:prstGeom prst="rect">
            <a:avLst/>
          </a:prstGeom>
        </p:spPr>
        <p:txBody>
          <a:bodyPr anchor="ctr" anchorCtr="0"/>
          <a:lstStyle>
            <a:lvl1pPr algn="l">
              <a:defRPr sz="2400" b="1">
                <a:solidFill>
                  <a:schemeClr val="tx2"/>
                </a:solidFill>
                <a:effectLst/>
                <a:latin typeface="+mn-lt"/>
              </a:defRPr>
            </a:lvl1pPr>
          </a:lstStyle>
          <a:p>
            <a:r>
              <a:rPr lang="en-US"/>
              <a:t>Click to edit Master title style</a:t>
            </a:r>
          </a:p>
        </p:txBody>
      </p:sp>
    </p:spTree>
    <p:extLst>
      <p:ext uri="{BB962C8B-B14F-4D97-AF65-F5344CB8AC3E}">
        <p14:creationId xmlns:p14="http://schemas.microsoft.com/office/powerpoint/2010/main" val="2968096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775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81927"/>
            <a:ext cx="8229600" cy="2874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9144000" cy="450144"/>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287DBDF-10C3-4B6C-A5EC-1063C38EB457}"/>
              </a:ext>
            </a:extLst>
          </p:cNvPr>
          <p:cNvSpPr>
            <a:spLocks noGrp="1"/>
          </p:cNvSpPr>
          <p:nvPr>
            <p:ph type="sldNum" sz="quarter" idx="4"/>
          </p:nvPr>
        </p:nvSpPr>
        <p:spPr>
          <a:xfrm>
            <a:off x="8585947" y="76196"/>
            <a:ext cx="460562" cy="274637"/>
          </a:xfrm>
          <a:prstGeom prst="rect">
            <a:avLst/>
          </a:prstGeom>
        </p:spPr>
        <p:txBody>
          <a:bodyPr vert="horz" lIns="91440" tIns="45720" rIns="91440" bIns="45720" rtlCol="0" anchor="ctr"/>
          <a:lstStyle>
            <a:lvl1pPr algn="r">
              <a:defRPr sz="1200" b="0" i="0">
                <a:solidFill>
                  <a:schemeClr val="bg1"/>
                </a:solidFill>
                <a:latin typeface="Museo Slab 500" panose="02000000000000000000" pitchFamily="2" charset="77"/>
              </a:defRPr>
            </a:lvl1pPr>
          </a:lstStyle>
          <a:p>
            <a:fld id="{A31BC165-9948-4D44-9132-23D9FD3D60D5}" type="slidenum">
              <a:rPr lang="en-US" smtClean="0"/>
              <a:pPr/>
              <a:t>‹#›</a:t>
            </a:fld>
            <a:endParaRPr lang="en-US"/>
          </a:p>
        </p:txBody>
      </p:sp>
      <p:pic>
        <p:nvPicPr>
          <p:cNvPr id="8" name="Picture 7">
            <a:extLst>
              <a:ext uri="{FF2B5EF4-FFF2-40B4-BE49-F238E27FC236}">
                <a16:creationId xmlns:a16="http://schemas.microsoft.com/office/drawing/2014/main" id="{7244A635-8641-AE45-8169-2715272D9220}"/>
              </a:ext>
            </a:extLst>
          </p:cNvPr>
          <p:cNvPicPr>
            <a:picLocks noChangeAspect="1"/>
          </p:cNvPicPr>
          <p:nvPr userDrawn="1"/>
        </p:nvPicPr>
        <p:blipFill>
          <a:blip r:embed="rId6"/>
          <a:stretch>
            <a:fillRect/>
          </a:stretch>
        </p:blipFill>
        <p:spPr>
          <a:xfrm>
            <a:off x="6157373" y="4551288"/>
            <a:ext cx="2823076" cy="457232"/>
          </a:xfrm>
          <a:prstGeom prst="rect">
            <a:avLst/>
          </a:prstGeom>
        </p:spPr>
      </p:pic>
    </p:spTree>
    <p:extLst>
      <p:ext uri="{BB962C8B-B14F-4D97-AF65-F5344CB8AC3E}">
        <p14:creationId xmlns:p14="http://schemas.microsoft.com/office/powerpoint/2010/main" val="4119046911"/>
      </p:ext>
    </p:extLst>
  </p:cSld>
  <p:clrMap bg1="lt1" tx1="dk1" bg2="lt2" tx2="dk2" accent1="accent1" accent2="accent2" accent3="accent3" accent4="accent4" accent5="accent5" accent6="accent6" hlink="hlink" folHlink="folHlink"/>
  <p:sldLayoutIdLst>
    <p:sldLayoutId id="2147483684" r:id="rId1"/>
    <p:sldLayoutId id="2147483682" r:id="rId2"/>
    <p:sldLayoutId id="2147483683" r:id="rId3"/>
    <p:sldLayoutId id="2147483685" r:id="rId4"/>
  </p:sldLayoutIdLst>
  <p:hf hdr="0" ftr="0" dt="0"/>
  <p:txStyles>
    <p:titleStyle>
      <a:lvl1pPr algn="l" defTabSz="457200" rtl="0" eaLnBrk="1" latinLnBrk="0" hangingPunct="1">
        <a:spcBef>
          <a:spcPct val="0"/>
        </a:spcBef>
        <a:buNone/>
        <a:defRPr sz="3600" b="1" i="0" kern="1200">
          <a:solidFill>
            <a:srgbClr val="006199"/>
          </a:solidFill>
          <a:latin typeface="Basic Sans Bold" pitchFamily="2" charset="77"/>
          <a:ea typeface="+mj-ea"/>
          <a:cs typeface="Basic Sans Bold" pitchFamily="2" charset="77"/>
        </a:defRPr>
      </a:lvl1pPr>
    </p:titleStyle>
    <p:bodyStyle>
      <a:lvl1pPr marL="0" indent="0" algn="l" defTabSz="457200" rtl="0" eaLnBrk="1" latinLnBrk="0" hangingPunct="1">
        <a:spcBef>
          <a:spcPct val="20000"/>
        </a:spcBef>
        <a:buFontTx/>
        <a:buNone/>
        <a:defRPr sz="3000" b="0" i="0" kern="1200">
          <a:solidFill>
            <a:schemeClr val="tx1"/>
          </a:solidFill>
          <a:latin typeface="Basic Sans" pitchFamily="2" charset="77"/>
          <a:ea typeface="+mn-ea"/>
          <a:cs typeface="Basic Sans" pitchFamily="2" charset="77"/>
        </a:defRPr>
      </a:lvl1pPr>
      <a:lvl2pPr marL="742950" indent="-285750" algn="l" defTabSz="457200" rtl="0" eaLnBrk="1" latinLnBrk="0" hangingPunct="1">
        <a:spcBef>
          <a:spcPct val="20000"/>
        </a:spcBef>
        <a:buClr>
          <a:srgbClr val="522E6E"/>
        </a:buClr>
        <a:buFont typeface="Arial"/>
        <a:buChar char="•"/>
        <a:defRPr sz="2800" b="0" i="0" kern="1200">
          <a:solidFill>
            <a:schemeClr val="tx1"/>
          </a:solidFill>
          <a:latin typeface="Basic Sans" pitchFamily="2" charset="77"/>
          <a:ea typeface="+mn-ea"/>
          <a:cs typeface="Basic Sans" pitchFamily="2" charset="77"/>
        </a:defRPr>
      </a:lvl2pPr>
      <a:lvl3pPr marL="1143000" indent="-228600" algn="l" defTabSz="457200" rtl="0" eaLnBrk="1" latinLnBrk="0" hangingPunct="1">
        <a:spcBef>
          <a:spcPct val="20000"/>
        </a:spcBef>
        <a:buFont typeface="Lucida Grande"/>
        <a:buChar char="–"/>
        <a:defRPr sz="2400" b="0" i="0" kern="1200">
          <a:solidFill>
            <a:schemeClr val="tx1"/>
          </a:solidFill>
          <a:latin typeface="Basic Sans" pitchFamily="2" charset="77"/>
          <a:ea typeface="+mn-ea"/>
          <a:cs typeface="Basic Sans" pitchFamily="2" charset="77"/>
        </a:defRPr>
      </a:lvl3pPr>
      <a:lvl4pPr marL="1600200" indent="-228600" algn="l" defTabSz="457200" rtl="0" eaLnBrk="1" latinLnBrk="0" hangingPunct="1">
        <a:spcBef>
          <a:spcPct val="20000"/>
        </a:spcBef>
        <a:buClr>
          <a:srgbClr val="522E6E"/>
        </a:buClr>
        <a:buFont typeface="Arial"/>
        <a:buChar char="•"/>
        <a:defRPr sz="2000" b="0" i="0" kern="1200">
          <a:solidFill>
            <a:schemeClr val="tx1"/>
          </a:solidFill>
          <a:latin typeface="Basic Sans" pitchFamily="2" charset="77"/>
          <a:ea typeface="+mn-ea"/>
          <a:cs typeface="Basic Sans" pitchFamily="2" charset="77"/>
        </a:defRPr>
      </a:lvl4pPr>
      <a:lvl5pPr marL="2057400" indent="-228600" algn="l" defTabSz="457200" rtl="0" eaLnBrk="1" latinLnBrk="0" hangingPunct="1">
        <a:spcBef>
          <a:spcPct val="20000"/>
        </a:spcBef>
        <a:buFont typeface="Arial"/>
        <a:buChar char="»"/>
        <a:defRPr sz="2000" b="0" i="0" kern="1200">
          <a:solidFill>
            <a:schemeClr val="tx1"/>
          </a:solidFill>
          <a:latin typeface="Basic Sans" pitchFamily="2" charset="77"/>
          <a:ea typeface="+mn-ea"/>
          <a:cs typeface="Basic Sans"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687D013-D688-4927-BAFB-DC642E573227}"/>
              </a:ext>
            </a:extLst>
          </p:cNvPr>
          <p:cNvSpPr txBox="1"/>
          <p:nvPr userDrawn="1"/>
        </p:nvSpPr>
        <p:spPr>
          <a:xfrm>
            <a:off x="1347506" y="4574452"/>
            <a:ext cx="6448988" cy="161583"/>
          </a:xfrm>
          <a:prstGeom prst="rect">
            <a:avLst/>
          </a:prstGeom>
          <a:noFill/>
        </p:spPr>
        <p:txBody>
          <a:bodyPr wrap="square" lIns="0" tIns="0" rIns="0" bIns="0" rtlCol="0" anchor="ctr" anchorCtr="0">
            <a:spAutoFit/>
          </a:bodyPr>
          <a:lstStyle/>
          <a:p>
            <a:pPr algn="ctr"/>
            <a:r>
              <a:rPr lang="en-US" sz="1050" b="0" u="none" spc="38" baseline="0">
                <a:solidFill>
                  <a:schemeClr val="bg2">
                    <a:lumMod val="50000"/>
                  </a:schemeClr>
                </a:solidFill>
                <a:latin typeface="Arial" panose="020B0604020202020204" pitchFamily="34" charset="0"/>
                <a:cs typeface="Arial" panose="020B0604020202020204" pitchFamily="34" charset="0"/>
              </a:rPr>
              <a:t>www.clearlinkpartners.com  |  info@clearlinkpartners.com</a:t>
            </a:r>
          </a:p>
        </p:txBody>
      </p:sp>
      <p:pic>
        <p:nvPicPr>
          <p:cNvPr id="19" name="Picture 18">
            <a:extLst>
              <a:ext uri="{FF2B5EF4-FFF2-40B4-BE49-F238E27FC236}">
                <a16:creationId xmlns:a16="http://schemas.microsoft.com/office/drawing/2014/main" id="{6D56FF90-0359-4CB6-85C4-50211F8C7C42}"/>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291193" y="4535651"/>
            <a:ext cx="392468" cy="406577"/>
          </a:xfrm>
          <a:prstGeom prst="rect">
            <a:avLst/>
          </a:prstGeom>
        </p:spPr>
      </p:pic>
      <p:cxnSp>
        <p:nvCxnSpPr>
          <p:cNvPr id="3" name="Straight Connector 2">
            <a:extLst>
              <a:ext uri="{FF2B5EF4-FFF2-40B4-BE49-F238E27FC236}">
                <a16:creationId xmlns:a16="http://schemas.microsoft.com/office/drawing/2014/main" id="{22BD9170-9AAF-419A-8DB2-53F91EFE36BC}"/>
              </a:ext>
            </a:extLst>
          </p:cNvPr>
          <p:cNvCxnSpPr>
            <a:cxnSpLocks/>
          </p:cNvCxnSpPr>
          <p:nvPr userDrawn="1"/>
        </p:nvCxnSpPr>
        <p:spPr>
          <a:xfrm>
            <a:off x="285750" y="4449056"/>
            <a:ext cx="8572500" cy="0"/>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FF13088-4C3D-408E-9B0A-470897E10352}"/>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322685" y="217561"/>
            <a:ext cx="1535566" cy="377190"/>
          </a:xfrm>
          <a:prstGeom prst="rect">
            <a:avLst/>
          </a:prstGeom>
        </p:spPr>
      </p:pic>
      <p:pic>
        <p:nvPicPr>
          <p:cNvPr id="1028" name="Picture 4" descr="©️">
            <a:extLst>
              <a:ext uri="{FF2B5EF4-FFF2-40B4-BE49-F238E27FC236}">
                <a16:creationId xmlns:a16="http://schemas.microsoft.com/office/drawing/2014/main" id="{84CA1D44-B388-A471-6CA7-38A282D52C2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40531" y="-159544"/>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a:extLst>
              <a:ext uri="{FF2B5EF4-FFF2-40B4-BE49-F238E27FC236}">
                <a16:creationId xmlns:a16="http://schemas.microsoft.com/office/drawing/2014/main" id="{0E73ED51-2403-3162-A244-71551172BC8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67238" y="256698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C198E2-28A1-262E-027A-6711378589F7}"/>
              </a:ext>
            </a:extLst>
          </p:cNvPr>
          <p:cNvSpPr txBox="1"/>
          <p:nvPr userDrawn="1"/>
        </p:nvSpPr>
        <p:spPr>
          <a:xfrm>
            <a:off x="1966217" y="4771744"/>
            <a:ext cx="5026745" cy="289375"/>
          </a:xfrm>
          <a:prstGeom prst="rect">
            <a:avLst/>
          </a:prstGeom>
          <a:noFill/>
        </p:spPr>
        <p:txBody>
          <a:bodyPr wrap="square" rtlCol="0">
            <a:spAutoFit/>
          </a:bodyPr>
          <a:lstStyle/>
          <a:p>
            <a:pPr marL="0" marR="0" lvl="0" indent="0" algn="ctr" defTabSz="685800" rtl="0" eaLnBrk="0" fontAlgn="base" latinLnBrk="0" hangingPunct="0">
              <a:lnSpc>
                <a:spcPts val="750"/>
              </a:lnSpc>
              <a:spcBef>
                <a:spcPct val="0"/>
              </a:spcBef>
              <a:spcAft>
                <a:spcPct val="0"/>
              </a:spcAft>
              <a:buClrTx/>
              <a:buSzTx/>
              <a:buFontTx/>
              <a:buNone/>
              <a:tabLst/>
            </a:pPr>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Copyright © </a:t>
            </a:r>
            <a:fld id="{11D710F1-AC4C-4C45-AB48-D39BD8F1E2FE}" type="datetimeyyyy">
              <a:rPr kumimoji="0" lang="en-US" altLang="en-US" sz="600" b="0" i="0" u="none" strike="noStrike" cap="none" normalizeH="0" baseline="0" smtClean="0">
                <a:ln>
                  <a:noFill/>
                </a:ln>
                <a:solidFill>
                  <a:schemeClr val="bg2">
                    <a:lumMod val="75000"/>
                  </a:schemeClr>
                </a:solidFill>
                <a:effectLst/>
                <a:latin typeface="Arial" panose="020B0604020202020204" pitchFamily="34" charset="0"/>
                <a:cs typeface="Arial" panose="020B0604020202020204" pitchFamily="34" charset="0"/>
              </a:rPr>
              <a:pPr marL="0" marR="0" lvl="0" indent="0" algn="ctr" defTabSz="685800" rtl="0" eaLnBrk="0" fontAlgn="base" latinLnBrk="0" hangingPunct="0">
                <a:lnSpc>
                  <a:spcPts val="750"/>
                </a:lnSpc>
                <a:spcBef>
                  <a:spcPct val="0"/>
                </a:spcBef>
                <a:spcAft>
                  <a:spcPct val="0"/>
                </a:spcAft>
                <a:buClrTx/>
                <a:buSzTx/>
                <a:buFontTx/>
                <a:buNone/>
                <a:tabLst/>
              </a:pPr>
              <a:t>2025</a:t>
            </a:fld>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 – Clearlink Partners, LLC. – All Rights Reserved</a:t>
            </a:r>
          </a:p>
          <a:p>
            <a:pPr marL="0" marR="0" lvl="0" indent="0" algn="ctr" defTabSz="685800" rtl="0" eaLnBrk="0" fontAlgn="base" latinLnBrk="0" hangingPunct="0">
              <a:lnSpc>
                <a:spcPts val="750"/>
              </a:lnSpc>
              <a:spcBef>
                <a:spcPct val="0"/>
              </a:spcBef>
              <a:spcAft>
                <a:spcPct val="0"/>
              </a:spcAft>
              <a:buClrTx/>
              <a:buSzTx/>
              <a:buFontTx/>
              <a:buNone/>
              <a:tabLst/>
            </a:pPr>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All content in this presentation is Confidential and Proprietary – Not for External Distribution</a:t>
            </a:r>
          </a:p>
        </p:txBody>
      </p:sp>
    </p:spTree>
    <p:extLst>
      <p:ext uri="{BB962C8B-B14F-4D97-AF65-F5344CB8AC3E}">
        <p14:creationId xmlns:p14="http://schemas.microsoft.com/office/powerpoint/2010/main" val="13776941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685800" rtl="0" eaLnBrk="1" latinLnBrk="0" hangingPunct="1">
        <a:lnSpc>
          <a:spcPct val="90000"/>
        </a:lnSpc>
        <a:spcBef>
          <a:spcPct val="0"/>
        </a:spcBef>
        <a:buNone/>
        <a:defRPr sz="2400" b="0" i="0" kern="1200">
          <a:solidFill>
            <a:schemeClr val="tx2"/>
          </a:solidFill>
          <a:effectLst/>
          <a:latin typeface="Arial" panose="020B0604020202020204" pitchFamily="34" charset="0"/>
          <a:ea typeface="Tahom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68580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687D013-D688-4927-BAFB-DC642E573227}"/>
              </a:ext>
            </a:extLst>
          </p:cNvPr>
          <p:cNvSpPr txBox="1"/>
          <p:nvPr userDrawn="1"/>
        </p:nvSpPr>
        <p:spPr>
          <a:xfrm>
            <a:off x="1347506" y="4656661"/>
            <a:ext cx="6448988" cy="161583"/>
          </a:xfrm>
          <a:prstGeom prst="rect">
            <a:avLst/>
          </a:prstGeom>
          <a:noFill/>
        </p:spPr>
        <p:txBody>
          <a:bodyPr wrap="square" lIns="0" tIns="0" rIns="0" bIns="0" rtlCol="0" anchor="ctr" anchorCtr="0">
            <a:spAutoFit/>
          </a:bodyPr>
          <a:lstStyle/>
          <a:p>
            <a:pPr algn="ctr"/>
            <a:r>
              <a:rPr lang="en-US" sz="1050" b="0" u="none" spc="38" baseline="0">
                <a:solidFill>
                  <a:schemeClr val="bg2">
                    <a:lumMod val="50000"/>
                  </a:schemeClr>
                </a:solidFill>
                <a:latin typeface="Arial" panose="020B0604020202020204" pitchFamily="34" charset="0"/>
                <a:cs typeface="Arial" panose="020B0604020202020204" pitchFamily="34" charset="0"/>
              </a:rPr>
              <a:t>www.clearlinkpartners.com  |  info@clearlinkpartners.com</a:t>
            </a:r>
          </a:p>
        </p:txBody>
      </p:sp>
      <p:pic>
        <p:nvPicPr>
          <p:cNvPr id="19" name="Picture 18">
            <a:extLst>
              <a:ext uri="{FF2B5EF4-FFF2-40B4-BE49-F238E27FC236}">
                <a16:creationId xmlns:a16="http://schemas.microsoft.com/office/drawing/2014/main" id="{6D56FF90-0359-4CB6-85C4-50211F8C7C42}"/>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291194" y="4729461"/>
            <a:ext cx="302842" cy="313729"/>
          </a:xfrm>
          <a:prstGeom prst="rect">
            <a:avLst/>
          </a:prstGeom>
        </p:spPr>
      </p:pic>
      <p:cxnSp>
        <p:nvCxnSpPr>
          <p:cNvPr id="3" name="Straight Connector 2">
            <a:extLst>
              <a:ext uri="{FF2B5EF4-FFF2-40B4-BE49-F238E27FC236}">
                <a16:creationId xmlns:a16="http://schemas.microsoft.com/office/drawing/2014/main" id="{22BD9170-9AAF-419A-8DB2-53F91EFE36BC}"/>
              </a:ext>
            </a:extLst>
          </p:cNvPr>
          <p:cNvCxnSpPr>
            <a:cxnSpLocks/>
          </p:cNvCxnSpPr>
          <p:nvPr userDrawn="1"/>
        </p:nvCxnSpPr>
        <p:spPr>
          <a:xfrm>
            <a:off x="291194" y="4597577"/>
            <a:ext cx="8572500" cy="0"/>
          </a:xfrm>
          <a:prstGeom prst="line">
            <a:avLst/>
          </a:prstGeom>
          <a:ln w="12700">
            <a:solidFill>
              <a:srgbClr val="EBEBE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FF13088-4C3D-408E-9B0A-470897E10352}"/>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322685" y="217561"/>
            <a:ext cx="1535566" cy="377190"/>
          </a:xfrm>
          <a:prstGeom prst="rect">
            <a:avLst/>
          </a:prstGeom>
        </p:spPr>
      </p:pic>
      <p:sp>
        <p:nvSpPr>
          <p:cNvPr id="2" name="TextBox 1">
            <a:extLst>
              <a:ext uri="{FF2B5EF4-FFF2-40B4-BE49-F238E27FC236}">
                <a16:creationId xmlns:a16="http://schemas.microsoft.com/office/drawing/2014/main" id="{CDBC528F-4160-101D-0796-46394A11AC09}"/>
              </a:ext>
            </a:extLst>
          </p:cNvPr>
          <p:cNvSpPr txBox="1"/>
          <p:nvPr userDrawn="1"/>
        </p:nvSpPr>
        <p:spPr>
          <a:xfrm>
            <a:off x="1992097" y="4818244"/>
            <a:ext cx="5026745" cy="289375"/>
          </a:xfrm>
          <a:prstGeom prst="rect">
            <a:avLst/>
          </a:prstGeom>
          <a:noFill/>
        </p:spPr>
        <p:txBody>
          <a:bodyPr wrap="square" rtlCol="0">
            <a:spAutoFit/>
          </a:bodyPr>
          <a:lstStyle/>
          <a:p>
            <a:pPr marL="0" marR="0" lvl="0" indent="0" algn="ctr" defTabSz="685800" rtl="0" eaLnBrk="0" fontAlgn="base" latinLnBrk="0" hangingPunct="0">
              <a:lnSpc>
                <a:spcPts val="750"/>
              </a:lnSpc>
              <a:spcBef>
                <a:spcPct val="0"/>
              </a:spcBef>
              <a:spcAft>
                <a:spcPct val="0"/>
              </a:spcAft>
              <a:buClrTx/>
              <a:buSzTx/>
              <a:buFontTx/>
              <a:buNone/>
              <a:tabLst/>
            </a:pPr>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Copyright © </a:t>
            </a:r>
            <a:fld id="{11D710F1-AC4C-4C45-AB48-D39BD8F1E2FE}" type="datetimeyyyy">
              <a:rPr kumimoji="0" lang="en-US" altLang="en-US" sz="600" b="0" i="0" u="none" strike="noStrike" cap="none" normalizeH="0" baseline="0" smtClean="0">
                <a:ln>
                  <a:noFill/>
                </a:ln>
                <a:solidFill>
                  <a:schemeClr val="bg2">
                    <a:lumMod val="75000"/>
                  </a:schemeClr>
                </a:solidFill>
                <a:effectLst/>
                <a:latin typeface="Arial" panose="020B0604020202020204" pitchFamily="34" charset="0"/>
                <a:cs typeface="Arial" panose="020B0604020202020204" pitchFamily="34" charset="0"/>
              </a:rPr>
              <a:pPr marL="0" marR="0" lvl="0" indent="0" algn="ctr" defTabSz="685800" rtl="0" eaLnBrk="0" fontAlgn="base" latinLnBrk="0" hangingPunct="0">
                <a:lnSpc>
                  <a:spcPts val="750"/>
                </a:lnSpc>
                <a:spcBef>
                  <a:spcPct val="0"/>
                </a:spcBef>
                <a:spcAft>
                  <a:spcPct val="0"/>
                </a:spcAft>
                <a:buClrTx/>
                <a:buSzTx/>
                <a:buFontTx/>
                <a:buNone/>
                <a:tabLst/>
              </a:pPr>
              <a:t>2025</a:t>
            </a:fld>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 – Clearlink Partners, LLC. – All Rights Reserved</a:t>
            </a:r>
          </a:p>
          <a:p>
            <a:pPr marL="0" marR="0" lvl="0" indent="0" algn="ctr" defTabSz="685800" rtl="0" eaLnBrk="0" fontAlgn="base" latinLnBrk="0" hangingPunct="0">
              <a:lnSpc>
                <a:spcPts val="750"/>
              </a:lnSpc>
              <a:spcBef>
                <a:spcPct val="0"/>
              </a:spcBef>
              <a:spcAft>
                <a:spcPct val="0"/>
              </a:spcAft>
              <a:buClrTx/>
              <a:buSzTx/>
              <a:buFontTx/>
              <a:buNone/>
              <a:tabLst/>
            </a:pPr>
            <a:r>
              <a:rPr kumimoji="0" lang="en-US" altLang="en-US" sz="600" b="0" i="0" u="none" strike="noStrike" cap="none" normalizeH="0" baseline="0">
                <a:ln>
                  <a:noFill/>
                </a:ln>
                <a:solidFill>
                  <a:schemeClr val="bg2">
                    <a:lumMod val="75000"/>
                  </a:schemeClr>
                </a:solidFill>
                <a:effectLst/>
                <a:latin typeface="Arial" panose="020B0604020202020204" pitchFamily="34" charset="0"/>
                <a:cs typeface="Arial" panose="020B0604020202020204" pitchFamily="34" charset="0"/>
              </a:rPr>
              <a:t>All content in this presentation is Confidential and Proprietary – Not for External Distribution</a:t>
            </a:r>
          </a:p>
        </p:txBody>
      </p:sp>
    </p:spTree>
    <p:extLst>
      <p:ext uri="{BB962C8B-B14F-4D97-AF65-F5344CB8AC3E}">
        <p14:creationId xmlns:p14="http://schemas.microsoft.com/office/powerpoint/2010/main" val="30033159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685800" rtl="0" eaLnBrk="1" latinLnBrk="0" hangingPunct="1">
        <a:lnSpc>
          <a:spcPct val="90000"/>
        </a:lnSpc>
        <a:spcBef>
          <a:spcPct val="0"/>
        </a:spcBef>
        <a:buNone/>
        <a:defRPr sz="2400" b="0" i="0" kern="1200">
          <a:solidFill>
            <a:schemeClr val="tx2"/>
          </a:solidFill>
          <a:effectLst/>
          <a:latin typeface="Arial" panose="020B0604020202020204" pitchFamily="34" charset="0"/>
          <a:ea typeface="Tahom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68580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B847D9-13DF-6CD9-6C72-DAE34A6F6CD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033A39-C517-63CE-5FAF-DBE7AC35A21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46FA8-764F-8689-381D-CB89960B58F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F9660E85-FB75-4715-91D8-C489CC40FEBF}" type="datetimeFigureOut">
              <a:rPr lang="en-US" smtClean="0"/>
              <a:t>1/23/2025</a:t>
            </a:fld>
            <a:endParaRPr lang="en-US"/>
          </a:p>
        </p:txBody>
      </p:sp>
      <p:sp>
        <p:nvSpPr>
          <p:cNvPr id="5" name="Footer Placeholder 4">
            <a:extLst>
              <a:ext uri="{FF2B5EF4-FFF2-40B4-BE49-F238E27FC236}">
                <a16:creationId xmlns:a16="http://schemas.microsoft.com/office/drawing/2014/main" id="{7A7CE7F7-FED1-71F2-34F3-6C2A768420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611123-FB0F-E685-1201-2A1215B5133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5B3CD8-9B7C-4484-B543-F5834527A992}" type="slidenum">
              <a:rPr lang="en-US" smtClean="0"/>
              <a:t>‹#›</a:t>
            </a:fld>
            <a:endParaRPr lang="en-US"/>
          </a:p>
        </p:txBody>
      </p:sp>
    </p:spTree>
    <p:extLst>
      <p:ext uri="{BB962C8B-B14F-4D97-AF65-F5344CB8AC3E}">
        <p14:creationId xmlns:p14="http://schemas.microsoft.com/office/powerpoint/2010/main" val="27618063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aginganddisabilitybusinessinstitute.org/about/consulting-servic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aginganddisabilitybusinessinstitute.org/consulting-services-inquiry-for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aginganddisabilitybusinessinstitute.org/registe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ginganddisabilitybusinessinstitute.org/" TargetMode="External"/><Relationship Id="rId7" Type="http://schemas.openxmlformats.org/officeDocument/2006/relationships/hyperlink" Target="https://www.aginganddisabilitybusinessinstitute.org/subscribe-to-our-mailing-lis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BusinessInstitute@usaging.org" TargetMode="External"/><Relationship Id="rId5" Type="http://schemas.openxmlformats.org/officeDocument/2006/relationships/hyperlink" Target="https://www.aginganddisabilitybusinessinstitute.org/about/consulting-services/" TargetMode="External"/><Relationship Id="rId4" Type="http://schemas.openxmlformats.org/officeDocument/2006/relationships/hyperlink" Target="https://coe.aginganddisabilitybusinessinstitut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1C8EAA-55C9-4516-89E5-905AD84546AF}"/>
              </a:ext>
            </a:extLst>
          </p:cNvPr>
          <p:cNvSpPr>
            <a:spLocks noGrp="1"/>
          </p:cNvSpPr>
          <p:nvPr>
            <p:ph type="sldNum" sz="quarter" idx="10"/>
          </p:nvPr>
        </p:nvSpPr>
        <p:spPr/>
        <p:txBody>
          <a:bodyPr/>
          <a:lstStyle/>
          <a:p>
            <a:fld id="{A31BC165-9948-4D44-9132-23D9FD3D60D5}" type="slidenum">
              <a:rPr lang="en-US" smtClean="0"/>
              <a:t>1</a:t>
            </a:fld>
            <a:endParaRPr lang="en-US" dirty="0"/>
          </a:p>
        </p:txBody>
      </p:sp>
      <p:sp>
        <p:nvSpPr>
          <p:cNvPr id="8" name="Title 7">
            <a:extLst>
              <a:ext uri="{FF2B5EF4-FFF2-40B4-BE49-F238E27FC236}">
                <a16:creationId xmlns:a16="http://schemas.microsoft.com/office/drawing/2014/main" id="{FB4E3111-0229-66AB-5DAD-54DC7347113A}"/>
              </a:ext>
            </a:extLst>
          </p:cNvPr>
          <p:cNvSpPr>
            <a:spLocks noGrp="1"/>
          </p:cNvSpPr>
          <p:nvPr>
            <p:ph type="ctrTitle"/>
          </p:nvPr>
        </p:nvSpPr>
        <p:spPr>
          <a:xfrm>
            <a:off x="685800" y="1433186"/>
            <a:ext cx="7772400" cy="1879022"/>
          </a:xfrm>
        </p:spPr>
        <p:txBody>
          <a:bodyPr>
            <a:normAutofit/>
          </a:bodyPr>
          <a:lstStyle/>
          <a:p>
            <a:pPr algn="ctr"/>
            <a:r>
              <a:rPr lang="en-US" dirty="0"/>
              <a:t>Meet Our Consultants! </a:t>
            </a:r>
            <a:br>
              <a:rPr lang="en-US" dirty="0"/>
            </a:br>
            <a:r>
              <a:rPr lang="en-US" dirty="0"/>
              <a:t>USAging Consulting Services </a:t>
            </a:r>
            <a:br>
              <a:rPr lang="en-US" dirty="0"/>
            </a:br>
            <a:endParaRPr lang="en-US" dirty="0"/>
          </a:p>
        </p:txBody>
      </p:sp>
      <p:sp>
        <p:nvSpPr>
          <p:cNvPr id="2" name="TextBox 1">
            <a:extLst>
              <a:ext uri="{FF2B5EF4-FFF2-40B4-BE49-F238E27FC236}">
                <a16:creationId xmlns:a16="http://schemas.microsoft.com/office/drawing/2014/main" id="{ABC373D9-F3CD-358E-BE81-0AC2C197C3CF}"/>
              </a:ext>
            </a:extLst>
          </p:cNvPr>
          <p:cNvSpPr txBox="1"/>
          <p:nvPr/>
        </p:nvSpPr>
        <p:spPr>
          <a:xfrm>
            <a:off x="3042877" y="3312208"/>
            <a:ext cx="3058245" cy="461665"/>
          </a:xfrm>
          <a:prstGeom prst="rect">
            <a:avLst/>
          </a:prstGeom>
          <a:noFill/>
        </p:spPr>
        <p:txBody>
          <a:bodyPr wrap="square" rtlCol="0">
            <a:spAutoFit/>
          </a:bodyPr>
          <a:lstStyle/>
          <a:p>
            <a:pPr algn="ctr"/>
            <a:r>
              <a:rPr lang="en-US" dirty="0">
                <a:solidFill>
                  <a:srgbClr val="FF9E1C"/>
                </a:solidFill>
              </a:rPr>
              <a:t>January 13, 2025</a:t>
            </a:r>
          </a:p>
        </p:txBody>
      </p:sp>
    </p:spTree>
    <p:extLst>
      <p:ext uri="{BB962C8B-B14F-4D97-AF65-F5344CB8AC3E}">
        <p14:creationId xmlns:p14="http://schemas.microsoft.com/office/powerpoint/2010/main" val="212359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16529D-76E0-884A-84B5-70029CB372FA}"/>
              </a:ext>
            </a:extLst>
          </p:cNvPr>
          <p:cNvPicPr>
            <a:picLocks noChangeAspect="1"/>
          </p:cNvPicPr>
          <p:nvPr/>
        </p:nvPicPr>
        <p:blipFill rotWithShape="1">
          <a:blip r:embed="rId3"/>
          <a:srcRect l="36012" b="36189"/>
          <a:stretch/>
        </p:blipFill>
        <p:spPr>
          <a:xfrm>
            <a:off x="1191" y="2767013"/>
            <a:ext cx="4844861" cy="2376488"/>
          </a:xfrm>
          <a:prstGeom prst="rect">
            <a:avLst/>
          </a:prstGeom>
        </p:spPr>
      </p:pic>
      <p:pic>
        <p:nvPicPr>
          <p:cNvPr id="8" name="Picture 7">
            <a:extLst>
              <a:ext uri="{FF2B5EF4-FFF2-40B4-BE49-F238E27FC236}">
                <a16:creationId xmlns:a16="http://schemas.microsoft.com/office/drawing/2014/main" id="{E1B8AFF9-3E44-0D43-964D-23CB66872534}"/>
              </a:ext>
            </a:extLst>
          </p:cNvPr>
          <p:cNvPicPr>
            <a:picLocks noChangeAspect="1"/>
          </p:cNvPicPr>
          <p:nvPr/>
        </p:nvPicPr>
        <p:blipFill>
          <a:blip r:embed="rId4"/>
          <a:stretch>
            <a:fillRect/>
          </a:stretch>
        </p:blipFill>
        <p:spPr>
          <a:xfrm>
            <a:off x="268128" y="1287241"/>
            <a:ext cx="4272685" cy="2517060"/>
          </a:xfrm>
          <a:prstGeom prst="rect">
            <a:avLst/>
          </a:prstGeom>
        </p:spPr>
      </p:pic>
      <p:sp>
        <p:nvSpPr>
          <p:cNvPr id="2" name="Slide Number Placeholder 1"/>
          <p:cNvSpPr>
            <a:spLocks noGrp="1"/>
          </p:cNvSpPr>
          <p:nvPr>
            <p:ph type="sldNum" sz="quarter" idx="12"/>
          </p:nvPr>
        </p:nvSpPr>
        <p:spPr>
          <a:xfrm>
            <a:off x="6924998" y="4767267"/>
            <a:ext cx="2056865" cy="273844"/>
          </a:xfrm>
        </p:spPr>
        <p:txBody>
          <a:bodyPr/>
          <a:lstStyle/>
          <a:p>
            <a:pPr defTabSz="685800" eaLnBrk="1" fontAlgn="auto" hangingPunct="1">
              <a:spcBef>
                <a:spcPts val="0"/>
              </a:spcBef>
              <a:spcAft>
                <a:spcPts val="0"/>
              </a:spcAft>
            </a:pPr>
            <a:fld id="{E7AC6639-B0D2-4682-91BC-8218D977EDB0}" type="slidenum">
              <a:rPr lang="en-US">
                <a:solidFill>
                  <a:prstClr val="black">
                    <a:tint val="82000"/>
                  </a:prstClr>
                </a:solidFill>
                <a:latin typeface="Aptos" panose="02110004020202020204"/>
                <a:ea typeface="+mn-ea"/>
              </a:rPr>
              <a:pPr defTabSz="685800" eaLnBrk="1" fontAlgn="auto" hangingPunct="1">
                <a:spcBef>
                  <a:spcPts val="0"/>
                </a:spcBef>
                <a:spcAft>
                  <a:spcPts val="0"/>
                </a:spcAft>
              </a:pPr>
              <a:t>10</a:t>
            </a:fld>
            <a:endParaRPr lang="en-US" dirty="0">
              <a:solidFill>
                <a:prstClr val="black">
                  <a:tint val="82000"/>
                </a:prstClr>
              </a:solidFill>
              <a:latin typeface="Aptos" panose="02110004020202020204"/>
              <a:ea typeface="+mn-ea"/>
            </a:endParaRPr>
          </a:p>
        </p:txBody>
      </p:sp>
      <p:sp>
        <p:nvSpPr>
          <p:cNvPr id="13" name="Content Placeholder 7"/>
          <p:cNvSpPr txBox="1">
            <a:spLocks/>
          </p:cNvSpPr>
          <p:nvPr/>
        </p:nvSpPr>
        <p:spPr>
          <a:xfrm>
            <a:off x="5343526" y="1777606"/>
            <a:ext cx="3885188" cy="3263504"/>
          </a:xfrm>
          <a:prstGeom prst="rect">
            <a:avLst/>
          </a:prstGeom>
        </p:spPr>
        <p:txBody>
          <a:bodyPr vert="horz" lIns="68567" tIns="34283" rIns="68567" bIns="34283" rtlCol="0">
            <a:norm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832" indent="-342832" defTabSz="1371326" fontAlgn="auto">
              <a:spcBef>
                <a:spcPts val="1500"/>
              </a:spcBef>
              <a:spcAft>
                <a:spcPts val="0"/>
              </a:spcAft>
            </a:pPr>
            <a:endParaRPr lang="en-US" sz="1800">
              <a:solidFill>
                <a:prstClr val="black"/>
              </a:solidFill>
            </a:endParaRPr>
          </a:p>
        </p:txBody>
      </p:sp>
      <p:sp>
        <p:nvSpPr>
          <p:cNvPr id="35" name="TextBox 34"/>
          <p:cNvSpPr txBox="1"/>
          <p:nvPr/>
        </p:nvSpPr>
        <p:spPr>
          <a:xfrm>
            <a:off x="536240" y="4012179"/>
            <a:ext cx="4373084" cy="1119537"/>
          </a:xfrm>
          <a:prstGeom prst="rect">
            <a:avLst/>
          </a:prstGeom>
          <a:noFill/>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Work Sans" panose="00000500000000000000" pitchFamily="50" charset="0"/>
                <a:ea typeface="+mn-ea"/>
              </a:rPr>
              <a:t>1. Community co-design of system of care</a:t>
            </a:r>
          </a:p>
          <a:p>
            <a:pPr marL="214313" indent="-214313" defTabSz="685800" eaLnBrk="1" fontAlgn="auto" hangingPunct="1">
              <a:spcBef>
                <a:spcPts val="0"/>
              </a:spcBef>
              <a:spcAft>
                <a:spcPts val="0"/>
              </a:spcAft>
              <a:buFont typeface="Arial" panose="020B0604020202020204" pitchFamily="34" charset="0"/>
              <a:buChar char="•"/>
            </a:pPr>
            <a:r>
              <a:rPr lang="en-US" sz="1500" dirty="0">
                <a:solidFill>
                  <a:prstClr val="black"/>
                </a:solidFill>
                <a:latin typeface="Work Sans" panose="00000500000000000000" pitchFamily="50" charset="0"/>
                <a:ea typeface="+mn-ea"/>
              </a:rPr>
              <a:t>Understanding the community space</a:t>
            </a:r>
          </a:p>
          <a:p>
            <a:pPr marL="214313" indent="-214313" defTabSz="685800" eaLnBrk="1" fontAlgn="auto" hangingPunct="1">
              <a:spcBef>
                <a:spcPts val="0"/>
              </a:spcBef>
              <a:spcAft>
                <a:spcPts val="0"/>
              </a:spcAft>
              <a:buFont typeface="Arial" panose="020B0604020202020204" pitchFamily="34" charset="0"/>
              <a:buChar char="•"/>
            </a:pPr>
            <a:r>
              <a:rPr lang="en-US" sz="1500" dirty="0">
                <a:solidFill>
                  <a:prstClr val="black"/>
                </a:solidFill>
                <a:latin typeface="Work Sans" panose="00000500000000000000" pitchFamily="50" charset="0"/>
                <a:ea typeface="+mn-ea"/>
              </a:rPr>
              <a:t>Actively engaging the community in participatory design</a:t>
            </a:r>
          </a:p>
          <a:p>
            <a:pPr defTabSz="685800" eaLnBrk="1" fontAlgn="auto" hangingPunct="1">
              <a:spcBef>
                <a:spcPts val="0"/>
              </a:spcBef>
              <a:spcAft>
                <a:spcPts val="0"/>
              </a:spcAft>
            </a:pPr>
            <a:r>
              <a:rPr lang="en-US" sz="675" dirty="0">
                <a:solidFill>
                  <a:prstClr val="black"/>
                </a:solidFill>
                <a:latin typeface="Work Sans" panose="00000500000000000000" pitchFamily="50" charset="0"/>
                <a:ea typeface="+mn-ea"/>
              </a:rPr>
              <a:t> </a:t>
            </a:r>
          </a:p>
        </p:txBody>
      </p:sp>
      <p:sp>
        <p:nvSpPr>
          <p:cNvPr id="36" name="TextBox 35"/>
          <p:cNvSpPr txBox="1"/>
          <p:nvPr/>
        </p:nvSpPr>
        <p:spPr>
          <a:xfrm>
            <a:off x="4766456" y="4012179"/>
            <a:ext cx="4485843" cy="888705"/>
          </a:xfrm>
          <a:prstGeom prst="rect">
            <a:avLst/>
          </a:prstGeom>
          <a:noFill/>
        </p:spPr>
        <p:txBody>
          <a:bodyPr wrap="none" rtlCol="0">
            <a:spAutoFit/>
          </a:bodyPr>
          <a:lstStyle/>
          <a:p>
            <a:pPr defTabSz="685800" eaLnBrk="1" fontAlgn="auto" hangingPunct="1">
              <a:spcBef>
                <a:spcPts val="0"/>
              </a:spcBef>
              <a:spcAft>
                <a:spcPts val="0"/>
              </a:spcAft>
            </a:pPr>
            <a:r>
              <a:rPr lang="en-US" sz="1500" b="1" dirty="0">
                <a:solidFill>
                  <a:prstClr val="black"/>
                </a:solidFill>
                <a:latin typeface="Work Sans" panose="00000500000000000000" pitchFamily="50" charset="0"/>
                <a:ea typeface="+mn-ea"/>
              </a:rPr>
              <a:t>2. Building community infrastructure</a:t>
            </a:r>
          </a:p>
          <a:p>
            <a:pPr marL="214313" indent="-214313" defTabSz="685800" eaLnBrk="1" fontAlgn="auto" hangingPunct="1">
              <a:spcBef>
                <a:spcPts val="0"/>
              </a:spcBef>
              <a:spcAft>
                <a:spcPts val="0"/>
              </a:spcAft>
              <a:buFont typeface="Arial" panose="020B0604020202020204" pitchFamily="34" charset="0"/>
              <a:buChar char="•"/>
            </a:pPr>
            <a:r>
              <a:rPr lang="en-US" sz="1500" dirty="0">
                <a:solidFill>
                  <a:prstClr val="black"/>
                </a:solidFill>
                <a:latin typeface="Work Sans" panose="00000500000000000000" pitchFamily="50" charset="0"/>
                <a:ea typeface="+mn-ea"/>
              </a:rPr>
              <a:t>Extending care coordination across sectors</a:t>
            </a:r>
          </a:p>
          <a:p>
            <a:pPr marL="214313" indent="-214313" defTabSz="685800" eaLnBrk="1" fontAlgn="auto" hangingPunct="1">
              <a:spcBef>
                <a:spcPts val="0"/>
              </a:spcBef>
              <a:spcAft>
                <a:spcPts val="0"/>
              </a:spcAft>
              <a:buFont typeface="Arial" panose="020B0604020202020204" pitchFamily="34" charset="0"/>
              <a:buChar char="•"/>
            </a:pPr>
            <a:r>
              <a:rPr lang="en-US" sz="1500" dirty="0">
                <a:solidFill>
                  <a:prstClr val="black"/>
                </a:solidFill>
                <a:latin typeface="Work Sans" panose="00000500000000000000" pitchFamily="50" charset="0"/>
                <a:ea typeface="+mn-ea"/>
              </a:rPr>
              <a:t>Implementing technical infrastructure</a:t>
            </a:r>
          </a:p>
          <a:p>
            <a:pPr defTabSz="685800" eaLnBrk="1" fontAlgn="auto" hangingPunct="1">
              <a:spcBef>
                <a:spcPts val="0"/>
              </a:spcBef>
              <a:spcAft>
                <a:spcPts val="0"/>
              </a:spcAft>
            </a:pPr>
            <a:r>
              <a:rPr lang="en-US" sz="675" dirty="0">
                <a:solidFill>
                  <a:prstClr val="black"/>
                </a:solidFill>
                <a:latin typeface="Work Sans" panose="00000500000000000000" pitchFamily="50" charset="0"/>
                <a:ea typeface="+mn-ea"/>
              </a:rPr>
              <a:t> </a:t>
            </a:r>
          </a:p>
        </p:txBody>
      </p:sp>
      <p:grpSp>
        <p:nvGrpSpPr>
          <p:cNvPr id="3" name="Group 2"/>
          <p:cNvGrpSpPr/>
          <p:nvPr/>
        </p:nvGrpSpPr>
        <p:grpSpPr>
          <a:xfrm>
            <a:off x="5056630" y="1078401"/>
            <a:ext cx="3306440" cy="2807621"/>
            <a:chOff x="15033040" y="2916920"/>
            <a:chExt cx="8817174" cy="7486988"/>
          </a:xfrm>
        </p:grpSpPr>
        <p:grpSp>
          <p:nvGrpSpPr>
            <p:cNvPr id="64" name="Group 63">
              <a:extLst>
                <a:ext uri="{FF2B5EF4-FFF2-40B4-BE49-F238E27FC236}">
                  <a16:creationId xmlns:a16="http://schemas.microsoft.com/office/drawing/2014/main" id="{C1810E02-0443-314D-94AD-103BBE798309}"/>
                </a:ext>
              </a:extLst>
            </p:cNvPr>
            <p:cNvGrpSpPr/>
            <p:nvPr/>
          </p:nvGrpSpPr>
          <p:grpSpPr>
            <a:xfrm>
              <a:off x="15033040" y="2931972"/>
              <a:ext cx="3507096" cy="4211574"/>
              <a:chOff x="12722225" y="6667319"/>
              <a:chExt cx="5419553" cy="6286681"/>
            </a:xfrm>
          </p:grpSpPr>
          <p:sp>
            <p:nvSpPr>
              <p:cNvPr id="65" name="Hexagon 64">
                <a:extLst>
                  <a:ext uri="{FF2B5EF4-FFF2-40B4-BE49-F238E27FC236}">
                    <a16:creationId xmlns:a16="http://schemas.microsoft.com/office/drawing/2014/main" id="{CC9F255D-009C-ED44-9FB9-909D78F7CF19}"/>
                  </a:ext>
                </a:extLst>
              </p:cNvPr>
              <p:cNvSpPr/>
              <p:nvPr/>
            </p:nvSpPr>
            <p:spPr>
              <a:xfrm rot="5400000">
                <a:off x="12288661" y="7100883"/>
                <a:ext cx="6286681" cy="5419553"/>
              </a:xfrm>
              <a:prstGeom prst="hexagon">
                <a:avLst>
                  <a:gd name="adj" fmla="val 31578"/>
                  <a:gd name="vf" fmla="val 115470"/>
                </a:avLst>
              </a:prstGeom>
              <a:noFill/>
              <a:ln w="63500">
                <a:solidFill>
                  <a:srgbClr val="00A3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900" dirty="0">
                  <a:solidFill>
                    <a:srgbClr val="4EA72E">
                      <a:lumMod val="50000"/>
                    </a:srgbClr>
                  </a:solidFill>
                  <a:latin typeface="Aptos" panose="02110004020202020204"/>
                </a:endParaRPr>
              </a:p>
            </p:txBody>
          </p:sp>
          <p:sp>
            <p:nvSpPr>
              <p:cNvPr id="66" name="Rectangle 65">
                <a:extLst>
                  <a:ext uri="{FF2B5EF4-FFF2-40B4-BE49-F238E27FC236}">
                    <a16:creationId xmlns:a16="http://schemas.microsoft.com/office/drawing/2014/main" id="{295D3825-74A9-EC46-ABE5-B9EBCEF75121}"/>
                  </a:ext>
                </a:extLst>
              </p:cNvPr>
              <p:cNvSpPr/>
              <p:nvPr/>
            </p:nvSpPr>
            <p:spPr>
              <a:xfrm>
                <a:off x="13120412" y="7414675"/>
                <a:ext cx="4776555" cy="2572767"/>
              </a:xfrm>
              <a:prstGeom prst="rect">
                <a:avLst/>
              </a:prstGeom>
            </p:spPr>
            <p:txBody>
              <a:bodyPr wrap="square">
                <a:spAutoFit/>
              </a:bodyPr>
              <a:lstStyle/>
              <a:p>
                <a:pPr algn="ctr" defTabSz="685800" eaLnBrk="1" fontAlgn="auto" hangingPunct="1">
                  <a:spcBef>
                    <a:spcPts val="0"/>
                  </a:spcBef>
                  <a:spcAft>
                    <a:spcPts val="0"/>
                  </a:spcAft>
                </a:pPr>
                <a:r>
                  <a:rPr lang="en-US" sz="900" dirty="0">
                    <a:solidFill>
                      <a:srgbClr val="4EA72E">
                        <a:lumMod val="50000"/>
                      </a:srgbClr>
                    </a:solidFill>
                    <a:latin typeface="Work Sans" charset="0"/>
                    <a:ea typeface="Work Sans" charset="0"/>
                    <a:cs typeface="Work Sans" charset="0"/>
                  </a:rPr>
                  <a:t>SDoH</a:t>
                </a:r>
                <a:br>
                  <a:rPr lang="en-US" sz="900" dirty="0">
                    <a:solidFill>
                      <a:srgbClr val="4EA72E">
                        <a:lumMod val="50000"/>
                      </a:srgbClr>
                    </a:solidFill>
                    <a:latin typeface="Work Sans" charset="0"/>
                    <a:ea typeface="Work Sans" charset="0"/>
                    <a:cs typeface="Work Sans" charset="0"/>
                  </a:rPr>
                </a:br>
                <a:r>
                  <a:rPr lang="en-US" sz="900" dirty="0">
                    <a:solidFill>
                      <a:srgbClr val="4EA72E">
                        <a:lumMod val="50000"/>
                      </a:srgbClr>
                    </a:solidFill>
                    <a:latin typeface="Work Sans" charset="0"/>
                    <a:ea typeface="Work Sans" charset="0"/>
                    <a:cs typeface="Work Sans" charset="0"/>
                  </a:rPr>
                  <a:t>screening, assessment and referral</a:t>
                </a:r>
                <a:endParaRPr lang="en-US" sz="900" dirty="0">
                  <a:solidFill>
                    <a:srgbClr val="4EA72E">
                      <a:lumMod val="50000"/>
                    </a:srgbClr>
                  </a:solidFill>
                  <a:latin typeface="Aptos" panose="02110004020202020204"/>
                  <a:ea typeface="+mn-ea"/>
                </a:endParaRPr>
              </a:p>
            </p:txBody>
          </p:sp>
          <p:pic>
            <p:nvPicPr>
              <p:cNvPr id="67" name="Picture 66">
                <a:extLst>
                  <a:ext uri="{FF2B5EF4-FFF2-40B4-BE49-F238E27FC236}">
                    <a16:creationId xmlns:a16="http://schemas.microsoft.com/office/drawing/2014/main" id="{ECC5E22B-9E02-AF42-B797-25C09263F3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51385" y="9409641"/>
                <a:ext cx="3114610" cy="3114610"/>
              </a:xfrm>
              <a:prstGeom prst="rect">
                <a:avLst/>
              </a:prstGeom>
            </p:spPr>
          </p:pic>
        </p:grpSp>
        <p:grpSp>
          <p:nvGrpSpPr>
            <p:cNvPr id="68" name="Group 67">
              <a:extLst>
                <a:ext uri="{FF2B5EF4-FFF2-40B4-BE49-F238E27FC236}">
                  <a16:creationId xmlns:a16="http://schemas.microsoft.com/office/drawing/2014/main" id="{B53A4E34-6AEB-C847-AA9F-950F438CC1FA}"/>
                </a:ext>
              </a:extLst>
            </p:cNvPr>
            <p:cNvGrpSpPr/>
            <p:nvPr/>
          </p:nvGrpSpPr>
          <p:grpSpPr>
            <a:xfrm>
              <a:off x="18573001" y="2916920"/>
              <a:ext cx="3507096" cy="4211574"/>
              <a:chOff x="10052817" y="2123229"/>
              <a:chExt cx="5419553" cy="6286681"/>
            </a:xfrm>
          </p:grpSpPr>
          <p:sp>
            <p:nvSpPr>
              <p:cNvPr id="69" name="Hexagon 68">
                <a:extLst>
                  <a:ext uri="{FF2B5EF4-FFF2-40B4-BE49-F238E27FC236}">
                    <a16:creationId xmlns:a16="http://schemas.microsoft.com/office/drawing/2014/main" id="{4A5A9399-239A-5F4E-8155-A257201DCB43}"/>
                  </a:ext>
                </a:extLst>
              </p:cNvPr>
              <p:cNvSpPr/>
              <p:nvPr/>
            </p:nvSpPr>
            <p:spPr>
              <a:xfrm rot="5400000">
                <a:off x="9619253" y="2556793"/>
                <a:ext cx="6286681" cy="5419553"/>
              </a:xfrm>
              <a:prstGeom prst="hexagon">
                <a:avLst>
                  <a:gd name="adj" fmla="val 31578"/>
                  <a:gd name="vf" fmla="val 115470"/>
                </a:avLst>
              </a:prstGeom>
              <a:noFill/>
              <a:ln w="63500">
                <a:solidFill>
                  <a:srgbClr val="00A3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900" dirty="0">
                  <a:solidFill>
                    <a:srgbClr val="4EA72E">
                      <a:lumMod val="50000"/>
                    </a:srgbClr>
                  </a:solidFill>
                  <a:latin typeface="Aptos" panose="02110004020202020204"/>
                </a:endParaRPr>
              </a:p>
            </p:txBody>
          </p:sp>
          <p:sp>
            <p:nvSpPr>
              <p:cNvPr id="70" name="Rectangle 69">
                <a:extLst>
                  <a:ext uri="{FF2B5EF4-FFF2-40B4-BE49-F238E27FC236}">
                    <a16:creationId xmlns:a16="http://schemas.microsoft.com/office/drawing/2014/main" id="{42041F92-907A-4C4E-A124-C129ECE49130}"/>
                  </a:ext>
                </a:extLst>
              </p:cNvPr>
              <p:cNvSpPr/>
              <p:nvPr/>
            </p:nvSpPr>
            <p:spPr>
              <a:xfrm>
                <a:off x="10399544" y="3122962"/>
                <a:ext cx="4776555" cy="2572767"/>
              </a:xfrm>
              <a:prstGeom prst="rect">
                <a:avLst/>
              </a:prstGeom>
            </p:spPr>
            <p:txBody>
              <a:bodyPr wrap="square">
                <a:spAutoFit/>
              </a:bodyPr>
              <a:lstStyle/>
              <a:p>
                <a:pPr algn="ctr" defTabSz="685800" eaLnBrk="1" fontAlgn="auto" hangingPunct="1">
                  <a:spcBef>
                    <a:spcPts val="0"/>
                  </a:spcBef>
                  <a:spcAft>
                    <a:spcPts val="0"/>
                  </a:spcAft>
                </a:pPr>
                <a:r>
                  <a:rPr lang="en-US" sz="900" dirty="0">
                    <a:solidFill>
                      <a:srgbClr val="4EA72E">
                        <a:lumMod val="50000"/>
                      </a:srgbClr>
                    </a:solidFill>
                    <a:latin typeface="Work Sans" charset="0"/>
                    <a:ea typeface="+mn-ea"/>
                  </a:rPr>
                  <a:t>B.H. + S.A. screening, assessment and reimbursement</a:t>
                </a:r>
                <a:endParaRPr lang="en-US" sz="900" dirty="0">
                  <a:solidFill>
                    <a:srgbClr val="4EA72E">
                      <a:lumMod val="50000"/>
                    </a:srgbClr>
                  </a:solidFill>
                  <a:latin typeface="Aptos" panose="02110004020202020204"/>
                  <a:ea typeface="+mn-ea"/>
                </a:endParaRPr>
              </a:p>
            </p:txBody>
          </p:sp>
          <p:pic>
            <p:nvPicPr>
              <p:cNvPr id="71" name="Picture 70">
                <a:extLst>
                  <a:ext uri="{FF2B5EF4-FFF2-40B4-BE49-F238E27FC236}">
                    <a16:creationId xmlns:a16="http://schemas.microsoft.com/office/drawing/2014/main" id="{51EE294E-418F-674A-8D2D-A15E6879952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334162" y="5162204"/>
                <a:ext cx="2642896" cy="2642896"/>
              </a:xfrm>
              <a:prstGeom prst="rect">
                <a:avLst/>
              </a:prstGeom>
            </p:spPr>
          </p:pic>
        </p:grpSp>
        <p:grpSp>
          <p:nvGrpSpPr>
            <p:cNvPr id="72" name="Group 71">
              <a:extLst>
                <a:ext uri="{FF2B5EF4-FFF2-40B4-BE49-F238E27FC236}">
                  <a16:creationId xmlns:a16="http://schemas.microsoft.com/office/drawing/2014/main" id="{B9ED9785-8603-0945-B29E-A397E4EEF0E6}"/>
                </a:ext>
              </a:extLst>
            </p:cNvPr>
            <p:cNvGrpSpPr/>
            <p:nvPr/>
          </p:nvGrpSpPr>
          <p:grpSpPr>
            <a:xfrm>
              <a:off x="16846501" y="6038604"/>
              <a:ext cx="3507096" cy="4211574"/>
              <a:chOff x="18156919" y="6718067"/>
              <a:chExt cx="5419553" cy="6286681"/>
            </a:xfrm>
          </p:grpSpPr>
          <p:sp>
            <p:nvSpPr>
              <p:cNvPr id="73" name="Hexagon 72">
                <a:extLst>
                  <a:ext uri="{FF2B5EF4-FFF2-40B4-BE49-F238E27FC236}">
                    <a16:creationId xmlns:a16="http://schemas.microsoft.com/office/drawing/2014/main" id="{147E628B-BA69-E44E-9BBB-3C02227AF1B3}"/>
                  </a:ext>
                </a:extLst>
              </p:cNvPr>
              <p:cNvSpPr/>
              <p:nvPr/>
            </p:nvSpPr>
            <p:spPr>
              <a:xfrm rot="5400000">
                <a:off x="17723355" y="7151631"/>
                <a:ext cx="6286681" cy="5419553"/>
              </a:xfrm>
              <a:prstGeom prst="hexagon">
                <a:avLst>
                  <a:gd name="adj" fmla="val 31578"/>
                  <a:gd name="vf" fmla="val 115470"/>
                </a:avLst>
              </a:prstGeom>
              <a:noFill/>
              <a:ln w="63500">
                <a:solidFill>
                  <a:srgbClr val="00A3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900" dirty="0">
                  <a:solidFill>
                    <a:srgbClr val="4EA72E">
                      <a:lumMod val="50000"/>
                    </a:srgbClr>
                  </a:solidFill>
                  <a:latin typeface="Aptos" panose="02110004020202020204"/>
                </a:endParaRPr>
              </a:p>
            </p:txBody>
          </p:sp>
          <p:sp>
            <p:nvSpPr>
              <p:cNvPr id="74" name="Rectangle 73">
                <a:extLst>
                  <a:ext uri="{FF2B5EF4-FFF2-40B4-BE49-F238E27FC236}">
                    <a16:creationId xmlns:a16="http://schemas.microsoft.com/office/drawing/2014/main" id="{8526AE1D-C459-3941-BA2D-902EDA4FF3B1}"/>
                  </a:ext>
                </a:extLst>
              </p:cNvPr>
              <p:cNvSpPr/>
              <p:nvPr/>
            </p:nvSpPr>
            <p:spPr>
              <a:xfrm>
                <a:off x="18478414" y="7691675"/>
                <a:ext cx="4776555" cy="2572767"/>
              </a:xfrm>
              <a:prstGeom prst="rect">
                <a:avLst/>
              </a:prstGeom>
            </p:spPr>
            <p:txBody>
              <a:bodyPr wrap="square">
                <a:spAutoFit/>
              </a:bodyPr>
              <a:lstStyle/>
              <a:p>
                <a:pPr algn="ctr" defTabSz="685800" eaLnBrk="1" fontAlgn="auto" hangingPunct="1">
                  <a:spcBef>
                    <a:spcPts val="0"/>
                  </a:spcBef>
                  <a:spcAft>
                    <a:spcPts val="0"/>
                  </a:spcAft>
                </a:pPr>
                <a:r>
                  <a:rPr lang="en-US" sz="900" dirty="0">
                    <a:solidFill>
                      <a:srgbClr val="4EA72E">
                        <a:lumMod val="50000"/>
                      </a:srgbClr>
                    </a:solidFill>
                    <a:latin typeface="Work Sans" charset="0"/>
                    <a:ea typeface="+mn-ea"/>
                  </a:rPr>
                  <a:t>Community</a:t>
                </a:r>
                <a:br>
                  <a:rPr lang="en-US" sz="900" dirty="0">
                    <a:solidFill>
                      <a:srgbClr val="4EA72E">
                        <a:lumMod val="50000"/>
                      </a:srgbClr>
                    </a:solidFill>
                    <a:latin typeface="Work Sans" charset="0"/>
                    <a:ea typeface="+mn-ea"/>
                  </a:rPr>
                </a:br>
                <a:r>
                  <a:rPr lang="en-US" sz="900" dirty="0">
                    <a:solidFill>
                      <a:srgbClr val="4EA72E">
                        <a:lumMod val="50000"/>
                      </a:srgbClr>
                    </a:solidFill>
                    <a:latin typeface="Work Sans" charset="0"/>
                    <a:ea typeface="+mn-ea"/>
                  </a:rPr>
                  <a:t>hub to share</a:t>
                </a:r>
                <a:br>
                  <a:rPr lang="en-US" sz="900" dirty="0">
                    <a:solidFill>
                      <a:srgbClr val="4EA72E">
                        <a:lumMod val="50000"/>
                      </a:srgbClr>
                    </a:solidFill>
                    <a:latin typeface="Work Sans" charset="0"/>
                    <a:ea typeface="+mn-ea"/>
                  </a:rPr>
                </a:br>
                <a:r>
                  <a:rPr lang="en-US" sz="900" dirty="0">
                    <a:solidFill>
                      <a:srgbClr val="4EA72E">
                        <a:lumMod val="50000"/>
                      </a:srgbClr>
                    </a:solidFill>
                    <a:latin typeface="Work Sans" charset="0"/>
                    <a:ea typeface="+mn-ea"/>
                  </a:rPr>
                  <a:t>critical information</a:t>
                </a:r>
                <a:endParaRPr lang="en-US" sz="900" dirty="0">
                  <a:solidFill>
                    <a:srgbClr val="4EA72E">
                      <a:lumMod val="50000"/>
                    </a:srgbClr>
                  </a:solidFill>
                  <a:latin typeface="Aptos" panose="02110004020202020204"/>
                  <a:ea typeface="+mn-ea"/>
                </a:endParaRPr>
              </a:p>
            </p:txBody>
          </p:sp>
          <p:pic>
            <p:nvPicPr>
              <p:cNvPr id="75" name="Picture 74">
                <a:extLst>
                  <a:ext uri="{FF2B5EF4-FFF2-40B4-BE49-F238E27FC236}">
                    <a16:creationId xmlns:a16="http://schemas.microsoft.com/office/drawing/2014/main" id="{6A644FB8-74A8-A847-B8E6-672359FB853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992372" y="9193230"/>
                <a:ext cx="3748646" cy="3748646"/>
              </a:xfrm>
              <a:prstGeom prst="rect">
                <a:avLst/>
              </a:prstGeom>
            </p:spPr>
          </p:pic>
        </p:grpSp>
        <p:grpSp>
          <p:nvGrpSpPr>
            <p:cNvPr id="76" name="Group 75">
              <a:extLst>
                <a:ext uri="{FF2B5EF4-FFF2-40B4-BE49-F238E27FC236}">
                  <a16:creationId xmlns:a16="http://schemas.microsoft.com/office/drawing/2014/main" id="{BFBF98A2-1613-924D-966F-D83AAB0F758B}"/>
                </a:ext>
              </a:extLst>
            </p:cNvPr>
            <p:cNvGrpSpPr/>
            <p:nvPr/>
          </p:nvGrpSpPr>
          <p:grpSpPr>
            <a:xfrm>
              <a:off x="20343118" y="6038604"/>
              <a:ext cx="3507096" cy="4365304"/>
              <a:chOff x="15472371" y="1919839"/>
              <a:chExt cx="5419553" cy="6516156"/>
            </a:xfrm>
          </p:grpSpPr>
          <p:sp>
            <p:nvSpPr>
              <p:cNvPr id="77" name="Hexagon 76">
                <a:extLst>
                  <a:ext uri="{FF2B5EF4-FFF2-40B4-BE49-F238E27FC236}">
                    <a16:creationId xmlns:a16="http://schemas.microsoft.com/office/drawing/2014/main" id="{5047157A-2A2D-9B44-B1F3-F3A0399961EB}"/>
                  </a:ext>
                </a:extLst>
              </p:cNvPr>
              <p:cNvSpPr/>
              <p:nvPr/>
            </p:nvSpPr>
            <p:spPr>
              <a:xfrm rot="5400000">
                <a:off x="15038807" y="2353403"/>
                <a:ext cx="6286681" cy="5419553"/>
              </a:xfrm>
              <a:prstGeom prst="hexagon">
                <a:avLst>
                  <a:gd name="adj" fmla="val 31578"/>
                  <a:gd name="vf" fmla="val 115470"/>
                </a:avLst>
              </a:prstGeom>
              <a:noFill/>
              <a:ln w="63500">
                <a:solidFill>
                  <a:srgbClr val="00A3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900" dirty="0">
                  <a:solidFill>
                    <a:srgbClr val="4EA72E">
                      <a:lumMod val="50000"/>
                    </a:srgbClr>
                  </a:solidFill>
                  <a:latin typeface="Aptos" panose="02110004020202020204"/>
                </a:endParaRPr>
              </a:p>
            </p:txBody>
          </p:sp>
          <p:sp>
            <p:nvSpPr>
              <p:cNvPr id="78" name="Rectangle 77">
                <a:extLst>
                  <a:ext uri="{FF2B5EF4-FFF2-40B4-BE49-F238E27FC236}">
                    <a16:creationId xmlns:a16="http://schemas.microsoft.com/office/drawing/2014/main" id="{6E3460C7-1AD9-4642-89A9-BEA9C6BE5F72}"/>
                  </a:ext>
                </a:extLst>
              </p:cNvPr>
              <p:cNvSpPr/>
              <p:nvPr/>
            </p:nvSpPr>
            <p:spPr>
              <a:xfrm>
                <a:off x="15932214" y="3064194"/>
                <a:ext cx="4776555" cy="3124074"/>
              </a:xfrm>
              <a:prstGeom prst="rect">
                <a:avLst/>
              </a:prstGeom>
            </p:spPr>
            <p:txBody>
              <a:bodyPr wrap="square">
                <a:spAutoFit/>
              </a:bodyPr>
              <a:lstStyle/>
              <a:p>
                <a:pPr algn="ctr" defTabSz="685800" eaLnBrk="1" fontAlgn="auto" hangingPunct="1">
                  <a:spcBef>
                    <a:spcPts val="0"/>
                  </a:spcBef>
                  <a:spcAft>
                    <a:spcPts val="0"/>
                  </a:spcAft>
                </a:pPr>
                <a:r>
                  <a:rPr lang="en-US" sz="900" dirty="0">
                    <a:solidFill>
                      <a:srgbClr val="4EA72E">
                        <a:lumMod val="50000"/>
                      </a:srgbClr>
                    </a:solidFill>
                    <a:latin typeface="Work Sans" charset="0"/>
                    <a:ea typeface="+mn-ea"/>
                  </a:rPr>
                  <a:t>Telehealth</a:t>
                </a:r>
                <a:br>
                  <a:rPr lang="en-US" sz="900" dirty="0">
                    <a:solidFill>
                      <a:srgbClr val="4EA72E">
                        <a:lumMod val="50000"/>
                      </a:srgbClr>
                    </a:solidFill>
                    <a:latin typeface="Work Sans" charset="0"/>
                    <a:ea typeface="+mn-ea"/>
                  </a:rPr>
                </a:br>
                <a:r>
                  <a:rPr lang="en-US" sz="900" dirty="0">
                    <a:solidFill>
                      <a:srgbClr val="4EA72E">
                        <a:lumMod val="50000"/>
                      </a:srgbClr>
                    </a:solidFill>
                    <a:latin typeface="Work Sans" charset="0"/>
                    <a:ea typeface="+mn-ea"/>
                  </a:rPr>
                  <a:t>and video on demand platform (in development)</a:t>
                </a:r>
                <a:endParaRPr lang="en-US" sz="900" dirty="0">
                  <a:solidFill>
                    <a:srgbClr val="4EA72E">
                      <a:lumMod val="50000"/>
                    </a:srgbClr>
                  </a:solidFill>
                  <a:latin typeface="Aptos" panose="02110004020202020204"/>
                  <a:ea typeface="+mn-ea"/>
                </a:endParaRPr>
              </a:p>
            </p:txBody>
          </p:sp>
          <p:pic>
            <p:nvPicPr>
              <p:cNvPr id="79" name="Picture 78">
                <a:extLst>
                  <a:ext uri="{FF2B5EF4-FFF2-40B4-BE49-F238E27FC236}">
                    <a16:creationId xmlns:a16="http://schemas.microsoft.com/office/drawing/2014/main" id="{88E94FF4-29F2-9B49-8F82-78476E13548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6307824" y="4687349"/>
                <a:ext cx="3748646" cy="3748646"/>
              </a:xfrm>
              <a:prstGeom prst="rect">
                <a:avLst/>
              </a:prstGeom>
            </p:spPr>
          </p:pic>
        </p:grpSp>
      </p:grpSp>
      <p:sp>
        <p:nvSpPr>
          <p:cNvPr id="30" name="Subtitle 2">
            <a:extLst>
              <a:ext uri="{FF2B5EF4-FFF2-40B4-BE49-F238E27FC236}">
                <a16:creationId xmlns:a16="http://schemas.microsoft.com/office/drawing/2014/main" id="{CAD29870-1A4E-4842-B164-8F0269638DDE}"/>
              </a:ext>
            </a:extLst>
          </p:cNvPr>
          <p:cNvSpPr txBox="1">
            <a:spLocks/>
          </p:cNvSpPr>
          <p:nvPr/>
        </p:nvSpPr>
        <p:spPr>
          <a:xfrm>
            <a:off x="316412" y="326729"/>
            <a:ext cx="8665451" cy="648072"/>
          </a:xfrm>
          <a:prstGeom prst="rect">
            <a:avLst/>
          </a:prstGeom>
        </p:spPr>
        <p:txBody>
          <a:bodyPr vert="horz" lIns="34290" tIns="17145" rIns="34290" bIns="17145"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fontAlgn="auto">
              <a:spcAft>
                <a:spcPts val="0"/>
              </a:spcAft>
              <a:buNone/>
            </a:pPr>
            <a:r>
              <a:rPr lang="en-US" sz="2625" spc="-38" dirty="0">
                <a:solidFill>
                  <a:prstClr val="black">
                    <a:lumMod val="50000"/>
                  </a:prstClr>
                </a:solidFill>
                <a:latin typeface="Aptos" panose="02110004020202020204"/>
              </a:rPr>
              <a:t>Two stages of community co-design work</a:t>
            </a:r>
          </a:p>
        </p:txBody>
      </p:sp>
      <p:cxnSp>
        <p:nvCxnSpPr>
          <p:cNvPr id="37" name="Straight Connector 36">
            <a:extLst>
              <a:ext uri="{FF2B5EF4-FFF2-40B4-BE49-F238E27FC236}">
                <a16:creationId xmlns:a16="http://schemas.microsoft.com/office/drawing/2014/main" id="{8930B838-ED30-E44C-9E4A-23D7840BE425}"/>
              </a:ext>
            </a:extLst>
          </p:cNvPr>
          <p:cNvCxnSpPr>
            <a:cxnSpLocks/>
          </p:cNvCxnSpPr>
          <p:nvPr/>
        </p:nvCxnSpPr>
        <p:spPr>
          <a:xfrm>
            <a:off x="316413" y="907503"/>
            <a:ext cx="8175646" cy="0"/>
          </a:xfrm>
          <a:prstGeom prst="line">
            <a:avLst/>
          </a:prstGeom>
          <a:ln w="127000">
            <a:solidFill>
              <a:srgbClr val="00A3DB"/>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292BBEC-D070-3136-BAA0-E036E3E0541A}"/>
              </a:ext>
            </a:extLst>
          </p:cNvPr>
          <p:cNvSpPr txBox="1">
            <a:spLocks/>
          </p:cNvSpPr>
          <p:nvPr/>
        </p:nvSpPr>
        <p:spPr>
          <a:xfrm>
            <a:off x="8683438" y="133216"/>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10</a:t>
            </a:fld>
            <a:endParaRPr lang="en-US" sz="1200" dirty="0">
              <a:solidFill>
                <a:schemeClr val="tx1"/>
              </a:solidFill>
              <a:latin typeface="Museo Slab 500"/>
            </a:endParaRPr>
          </a:p>
        </p:txBody>
      </p:sp>
    </p:spTree>
    <p:extLst>
      <p:ext uri="{BB962C8B-B14F-4D97-AF65-F5344CB8AC3E}">
        <p14:creationId xmlns:p14="http://schemas.microsoft.com/office/powerpoint/2010/main" val="397385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600075" y="314326"/>
            <a:ext cx="7829550" cy="400050"/>
          </a:xfrm>
          <a:prstGeom prst="rect">
            <a:avLst/>
          </a:prstGeom>
          <a:noFill/>
          <a:ln>
            <a:noFill/>
          </a:ln>
        </p:spPr>
        <p:txBody>
          <a:bodyPr spcFirstLastPara="1" vert="horz" wrap="square" lIns="68569" tIns="34275" rIns="68569" bIns="34275" rtlCol="0" anchor="ctr" anchorCtr="0">
            <a:noAutofit/>
          </a:bodyPr>
          <a:lstStyle/>
          <a:p>
            <a:pPr>
              <a:spcBef>
                <a:spcPts val="0"/>
              </a:spcBef>
              <a:buClr>
                <a:schemeClr val="lt1"/>
              </a:buClr>
              <a:buSzPts val="2800"/>
            </a:pPr>
            <a:r>
              <a:rPr lang="en-US" sz="2700" dirty="0">
                <a:solidFill>
                  <a:schemeClr val="accent5">
                    <a:lumMod val="50000"/>
                  </a:schemeClr>
                </a:solidFill>
                <a:latin typeface="+mn-lt"/>
              </a:rPr>
              <a:t>Community co-design process     [30+ months]</a:t>
            </a:r>
            <a:endParaRPr sz="2700" dirty="0">
              <a:solidFill>
                <a:schemeClr val="accent5">
                  <a:lumMod val="50000"/>
                </a:schemeClr>
              </a:solidFill>
              <a:latin typeface="+mn-lt"/>
            </a:endParaRPr>
          </a:p>
        </p:txBody>
      </p:sp>
      <p:sp>
        <p:nvSpPr>
          <p:cNvPr id="169" name="Google Shape;169;p20"/>
          <p:cNvSpPr txBox="1">
            <a:spLocks noGrp="1"/>
          </p:cNvSpPr>
          <p:nvPr>
            <p:ph type="body" idx="1"/>
          </p:nvPr>
        </p:nvSpPr>
        <p:spPr>
          <a:xfrm>
            <a:off x="600075" y="1084403"/>
            <a:ext cx="8159067" cy="3971925"/>
          </a:xfrm>
          <a:prstGeom prst="rect">
            <a:avLst/>
          </a:prstGeom>
          <a:noFill/>
          <a:ln>
            <a:noFill/>
          </a:ln>
        </p:spPr>
        <p:txBody>
          <a:bodyPr spcFirstLastPara="1" vert="horz" wrap="square" lIns="68569" tIns="34275" rIns="68569" bIns="34275" rtlCol="0" anchor="t" anchorCtr="0">
            <a:noAutofit/>
          </a:bodyPr>
          <a:lstStyle/>
          <a:p>
            <a:pPr marL="0" indent="0">
              <a:lnSpc>
                <a:spcPct val="100000"/>
              </a:lnSpc>
              <a:spcBef>
                <a:spcPts val="0"/>
              </a:spcBef>
              <a:buClr>
                <a:schemeClr val="dk1"/>
              </a:buClr>
              <a:buSzPts val="2400"/>
              <a:buNone/>
            </a:pPr>
            <a:r>
              <a:rPr lang="en-US" sz="1500" b="1" dirty="0"/>
              <a:t>Pre-work: action research</a:t>
            </a:r>
            <a:r>
              <a:rPr lang="en-US" sz="1500" dirty="0"/>
              <a:t>		</a:t>
            </a:r>
            <a:endParaRPr sz="1500" dirty="0"/>
          </a:p>
          <a:p>
            <a:pPr marL="342900" lvl="1" indent="0">
              <a:lnSpc>
                <a:spcPct val="100000"/>
              </a:lnSpc>
              <a:spcBef>
                <a:spcPts val="0"/>
              </a:spcBef>
              <a:buClr>
                <a:schemeClr val="dk1"/>
              </a:buClr>
              <a:buSzPts val="2000"/>
              <a:buNone/>
            </a:pPr>
            <a:r>
              <a:rPr lang="en-US" sz="1500" i="1" dirty="0"/>
              <a:t>Semi-structured interviews of lay community, stakeholders, providers, leaders</a:t>
            </a:r>
          </a:p>
          <a:p>
            <a:pPr marL="0" indent="0">
              <a:lnSpc>
                <a:spcPct val="100000"/>
              </a:lnSpc>
              <a:spcBef>
                <a:spcPts val="0"/>
              </a:spcBef>
              <a:buClr>
                <a:schemeClr val="dk1"/>
              </a:buClr>
              <a:buSzPts val="2400"/>
              <a:buNone/>
            </a:pPr>
            <a:endParaRPr lang="en-US" sz="1500" dirty="0"/>
          </a:p>
          <a:p>
            <a:pPr marL="0" indent="0">
              <a:lnSpc>
                <a:spcPct val="100000"/>
              </a:lnSpc>
              <a:spcBef>
                <a:spcPts val="0"/>
              </a:spcBef>
              <a:buClr>
                <a:schemeClr val="dk1"/>
              </a:buClr>
              <a:buSzPts val="2400"/>
              <a:buNone/>
            </a:pPr>
            <a:r>
              <a:rPr lang="en-US" sz="1500" b="1" dirty="0"/>
              <a:t>Creation of working group structure </a:t>
            </a:r>
            <a:endParaRPr sz="1500" b="1" dirty="0"/>
          </a:p>
          <a:p>
            <a:pPr marL="342900" lvl="1" indent="0">
              <a:lnSpc>
                <a:spcPct val="100000"/>
              </a:lnSpc>
              <a:spcBef>
                <a:spcPts val="0"/>
              </a:spcBef>
              <a:buClr>
                <a:schemeClr val="dk1"/>
              </a:buClr>
              <a:buSzPts val="2000"/>
              <a:buNone/>
            </a:pPr>
            <a:r>
              <a:rPr lang="en-US" sz="1500" i="1" dirty="0"/>
              <a:t>Collective Impact model extended to new participants, groups</a:t>
            </a:r>
            <a:endParaRPr sz="1500" i="1" dirty="0"/>
          </a:p>
          <a:p>
            <a:pPr marL="342900" lvl="1" indent="0">
              <a:lnSpc>
                <a:spcPct val="100000"/>
              </a:lnSpc>
              <a:spcBef>
                <a:spcPts val="0"/>
              </a:spcBef>
              <a:buClr>
                <a:schemeClr val="dk1"/>
              </a:buClr>
              <a:buSzPts val="2000"/>
              <a:buNone/>
            </a:pPr>
            <a:r>
              <a:rPr lang="en-US" sz="1500" i="1" dirty="0"/>
              <a:t>Health Improvement Organization Coordinating Committee as lead</a:t>
            </a:r>
          </a:p>
          <a:p>
            <a:pPr marL="342900" lvl="1" indent="0">
              <a:lnSpc>
                <a:spcPct val="100000"/>
              </a:lnSpc>
              <a:spcBef>
                <a:spcPts val="0"/>
              </a:spcBef>
              <a:buClr>
                <a:schemeClr val="dk1"/>
              </a:buClr>
              <a:buSzPts val="2000"/>
              <a:buNone/>
            </a:pPr>
            <a:endParaRPr sz="1500" dirty="0"/>
          </a:p>
          <a:p>
            <a:pPr marL="0" indent="0">
              <a:lnSpc>
                <a:spcPct val="100000"/>
              </a:lnSpc>
              <a:spcBef>
                <a:spcPts val="0"/>
              </a:spcBef>
              <a:buClr>
                <a:schemeClr val="dk1"/>
              </a:buClr>
              <a:buSzPts val="2400"/>
              <a:buNone/>
            </a:pPr>
            <a:r>
              <a:rPr lang="en-US" sz="1500" b="1" dirty="0"/>
              <a:t>Clinical-Community Linkages group as ‘steering committee’</a:t>
            </a:r>
            <a:endParaRPr sz="1500" b="1" dirty="0"/>
          </a:p>
          <a:p>
            <a:pPr marL="342900" lvl="1" indent="0">
              <a:lnSpc>
                <a:spcPct val="100000"/>
              </a:lnSpc>
              <a:spcBef>
                <a:spcPts val="0"/>
              </a:spcBef>
              <a:buClr>
                <a:schemeClr val="dk1"/>
              </a:buClr>
              <a:buSzPts val="2000"/>
              <a:buNone/>
            </a:pPr>
            <a:r>
              <a:rPr lang="en-US" sz="1500" i="1" dirty="0"/>
              <a:t>Several volunteer ad-hoc groups emerged  (care model, navigation, Data/IT)</a:t>
            </a:r>
          </a:p>
          <a:p>
            <a:pPr marL="342900" lvl="1" indent="0">
              <a:lnSpc>
                <a:spcPct val="100000"/>
              </a:lnSpc>
              <a:spcBef>
                <a:spcPts val="0"/>
              </a:spcBef>
              <a:buClr>
                <a:schemeClr val="dk1"/>
              </a:buClr>
              <a:buSzPts val="2000"/>
              <a:buNone/>
            </a:pPr>
            <a:r>
              <a:rPr lang="en-US" sz="1500" i="1" dirty="0"/>
              <a:t>Convening community service agencies</a:t>
            </a:r>
            <a:endParaRPr lang="en-US" sz="1500" dirty="0"/>
          </a:p>
          <a:p>
            <a:pPr marL="342900" lvl="1" indent="0">
              <a:lnSpc>
                <a:spcPct val="100000"/>
              </a:lnSpc>
              <a:spcBef>
                <a:spcPts val="0"/>
              </a:spcBef>
              <a:buClr>
                <a:schemeClr val="dk1"/>
              </a:buClr>
              <a:buSzPts val="2000"/>
              <a:buNone/>
            </a:pPr>
            <a:r>
              <a:rPr lang="en-US" sz="1500" b="1" i="1" dirty="0">
                <a:solidFill>
                  <a:srgbClr val="FF0000"/>
                </a:solidFill>
              </a:rPr>
              <a:t>Co-design of care model, infrastructure, and core IT application(s) requirements</a:t>
            </a:r>
          </a:p>
          <a:p>
            <a:pPr marL="342900" lvl="1" indent="0">
              <a:lnSpc>
                <a:spcPct val="100000"/>
              </a:lnSpc>
              <a:spcBef>
                <a:spcPts val="0"/>
              </a:spcBef>
              <a:buClr>
                <a:schemeClr val="dk1"/>
              </a:buClr>
              <a:buSzPts val="2000"/>
              <a:buNone/>
            </a:pPr>
            <a:endParaRPr sz="1500" dirty="0">
              <a:solidFill>
                <a:srgbClr val="FF0000"/>
              </a:solidFill>
            </a:endParaRPr>
          </a:p>
          <a:p>
            <a:pPr marL="0" indent="0">
              <a:lnSpc>
                <a:spcPct val="100000"/>
              </a:lnSpc>
              <a:spcBef>
                <a:spcPts val="0"/>
              </a:spcBef>
              <a:buClr>
                <a:schemeClr val="dk1"/>
              </a:buClr>
              <a:buSzPts val="2400"/>
              <a:buNone/>
            </a:pPr>
            <a:r>
              <a:rPr lang="en-US" sz="1500" b="1" dirty="0"/>
              <a:t>Large-scale conversations across domains </a:t>
            </a:r>
          </a:p>
          <a:p>
            <a:pPr marL="0" indent="0">
              <a:lnSpc>
                <a:spcPct val="100000"/>
              </a:lnSpc>
              <a:spcBef>
                <a:spcPts val="0"/>
              </a:spcBef>
              <a:buClr>
                <a:schemeClr val="dk1"/>
              </a:buClr>
              <a:buSzPts val="2400"/>
              <a:buNone/>
            </a:pPr>
            <a:r>
              <a:rPr lang="en-US" sz="1500" b="1" i="1" dirty="0"/>
              <a:t>         </a:t>
            </a:r>
            <a:r>
              <a:rPr lang="en-US" sz="1500" i="1" dirty="0"/>
              <a:t>Governance, stewardship, sustainability</a:t>
            </a:r>
          </a:p>
          <a:p>
            <a:pPr marL="342900" lvl="1" indent="0">
              <a:lnSpc>
                <a:spcPct val="100000"/>
              </a:lnSpc>
              <a:spcBef>
                <a:spcPts val="0"/>
              </a:spcBef>
              <a:buClr>
                <a:schemeClr val="dk1"/>
              </a:buClr>
              <a:buSzPts val="2000"/>
              <a:buNone/>
            </a:pPr>
            <a:r>
              <a:rPr lang="en-US" sz="1500" i="1" dirty="0"/>
              <a:t>Development of shared action plan</a:t>
            </a:r>
          </a:p>
          <a:p>
            <a:pPr marL="557213" lvl="1" indent="-214313">
              <a:spcBef>
                <a:spcPts val="450"/>
              </a:spcBef>
              <a:buClr>
                <a:schemeClr val="dk1"/>
              </a:buClr>
              <a:buSzPts val="2000"/>
              <a:buChar char="–"/>
            </a:pPr>
            <a:endParaRPr dirty="0"/>
          </a:p>
        </p:txBody>
      </p:sp>
      <p:cxnSp>
        <p:nvCxnSpPr>
          <p:cNvPr id="4" name="Straight Connector 3">
            <a:extLst>
              <a:ext uri="{FF2B5EF4-FFF2-40B4-BE49-F238E27FC236}">
                <a16:creationId xmlns:a16="http://schemas.microsoft.com/office/drawing/2014/main" id="{DEE9200B-6530-9941-8E59-A515887A9E0E}"/>
              </a:ext>
            </a:extLst>
          </p:cNvPr>
          <p:cNvCxnSpPr>
            <a:cxnSpLocks/>
          </p:cNvCxnSpPr>
          <p:nvPr/>
        </p:nvCxnSpPr>
        <p:spPr>
          <a:xfrm flipV="1">
            <a:off x="654030" y="816015"/>
            <a:ext cx="7063391" cy="414"/>
          </a:xfrm>
          <a:prstGeom prst="line">
            <a:avLst/>
          </a:prstGeom>
          <a:ln w="127000">
            <a:solidFill>
              <a:srgbClr val="00A3DB"/>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B7F8967E-435D-3767-D81E-9C5CAEB66C2D}"/>
              </a:ext>
            </a:extLst>
          </p:cNvPr>
          <p:cNvSpPr/>
          <p:nvPr/>
        </p:nvSpPr>
        <p:spPr>
          <a:xfrm>
            <a:off x="480849" y="2589486"/>
            <a:ext cx="8063077" cy="118044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3" name="Slide Number Placeholder 3">
            <a:extLst>
              <a:ext uri="{FF2B5EF4-FFF2-40B4-BE49-F238E27FC236}">
                <a16:creationId xmlns:a16="http://schemas.microsoft.com/office/drawing/2014/main" id="{517FBFDA-7771-A1ED-4CD6-297B120669EE}"/>
              </a:ext>
            </a:extLst>
          </p:cNvPr>
          <p:cNvSpPr txBox="1">
            <a:spLocks/>
          </p:cNvSpPr>
          <p:nvPr/>
        </p:nvSpPr>
        <p:spPr>
          <a:xfrm>
            <a:off x="8683438" y="177007"/>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11</a:t>
            </a:fld>
            <a:endParaRPr lang="en-US" sz="1200" dirty="0">
              <a:solidFill>
                <a:schemeClr val="tx1"/>
              </a:solidFill>
              <a:latin typeface="Museo Slab 500"/>
            </a:endParaRPr>
          </a:p>
        </p:txBody>
      </p:sp>
    </p:spTree>
    <p:extLst>
      <p:ext uri="{BB962C8B-B14F-4D97-AF65-F5344CB8AC3E}">
        <p14:creationId xmlns:p14="http://schemas.microsoft.com/office/powerpoint/2010/main" val="57212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9-0416-0C93-FEAC-06025714DB3D}"/>
              </a:ext>
            </a:extLst>
          </p:cNvPr>
          <p:cNvSpPr>
            <a:spLocks noGrp="1"/>
          </p:cNvSpPr>
          <p:nvPr>
            <p:ph type="title"/>
          </p:nvPr>
        </p:nvSpPr>
        <p:spPr>
          <a:xfrm>
            <a:off x="474557" y="128423"/>
            <a:ext cx="7886700" cy="994172"/>
          </a:xfrm>
        </p:spPr>
        <p:txBody>
          <a:bodyPr>
            <a:normAutofit/>
          </a:bodyPr>
          <a:lstStyle/>
          <a:p>
            <a:r>
              <a:rPr lang="en-US" sz="2700" dirty="0"/>
              <a:t>Current status of Jackson Care Hub</a:t>
            </a:r>
          </a:p>
        </p:txBody>
      </p:sp>
      <p:sp>
        <p:nvSpPr>
          <p:cNvPr id="3" name="Content Placeholder 2">
            <a:extLst>
              <a:ext uri="{FF2B5EF4-FFF2-40B4-BE49-F238E27FC236}">
                <a16:creationId xmlns:a16="http://schemas.microsoft.com/office/drawing/2014/main" id="{58B77EB9-E6AF-2894-D3A5-6386AF7C2B0E}"/>
              </a:ext>
            </a:extLst>
          </p:cNvPr>
          <p:cNvSpPr>
            <a:spLocks noGrp="1"/>
          </p:cNvSpPr>
          <p:nvPr>
            <p:ph idx="1"/>
          </p:nvPr>
        </p:nvSpPr>
        <p:spPr>
          <a:xfrm>
            <a:off x="402021" y="1434228"/>
            <a:ext cx="8031773" cy="3580850"/>
          </a:xfrm>
        </p:spPr>
        <p:txBody>
          <a:bodyPr>
            <a:normAutofit/>
          </a:bodyPr>
          <a:lstStyle/>
          <a:p>
            <a:r>
              <a:rPr lang="en-US" sz="1800" dirty="0"/>
              <a:t>In routine use, 40+ CBOs actively engaged</a:t>
            </a:r>
          </a:p>
          <a:p>
            <a:r>
              <a:rPr lang="en-US" sz="1800" dirty="0"/>
              <a:t>Local governance by committee, sponsored by local health system</a:t>
            </a:r>
          </a:p>
          <a:p>
            <a:r>
              <a:rPr lang="en-US" sz="1800" dirty="0"/>
              <a:t>Expanding capacity (example:  utility assistance screening and support)</a:t>
            </a:r>
          </a:p>
          <a:p>
            <a:r>
              <a:rPr lang="en-US" sz="1800" dirty="0"/>
              <a:t>IT vendor participating in MI cross-sector data exchange pilots </a:t>
            </a:r>
          </a:p>
          <a:p>
            <a:r>
              <a:rPr lang="en-US" sz="1800" dirty="0"/>
              <a:t>Cumulative statistics since 7/2018 launch:</a:t>
            </a:r>
          </a:p>
          <a:p>
            <a:pPr lvl="1"/>
            <a:r>
              <a:rPr lang="en-US" sz="1500" dirty="0"/>
              <a:t>Over 750,000 SDOH screens (majority of population with multiple screens)</a:t>
            </a:r>
          </a:p>
          <a:p>
            <a:pPr lvl="1"/>
            <a:r>
              <a:rPr lang="en-US" sz="1500" dirty="0"/>
              <a:t>Over 40,000 social care referrals entered and tracked</a:t>
            </a:r>
          </a:p>
          <a:p>
            <a:pPr lvl="1"/>
            <a:r>
              <a:rPr lang="en-US" sz="1500" dirty="0"/>
              <a:t>Most common SDOH needs – literacy(!), transportation, food and utility assistance</a:t>
            </a:r>
          </a:p>
          <a:p>
            <a:pPr lvl="1"/>
            <a:endParaRPr lang="en-US" sz="1500" dirty="0"/>
          </a:p>
          <a:p>
            <a:r>
              <a:rPr lang="en-US" sz="1800" dirty="0"/>
              <a:t>Online:  https://jacksoncarehub.org/</a:t>
            </a:r>
          </a:p>
        </p:txBody>
      </p:sp>
      <p:cxnSp>
        <p:nvCxnSpPr>
          <p:cNvPr id="4" name="Straight Connector 3">
            <a:extLst>
              <a:ext uri="{FF2B5EF4-FFF2-40B4-BE49-F238E27FC236}">
                <a16:creationId xmlns:a16="http://schemas.microsoft.com/office/drawing/2014/main" id="{ECD423AB-741F-CD76-0331-7C525C92CE0C}"/>
              </a:ext>
            </a:extLst>
          </p:cNvPr>
          <p:cNvCxnSpPr>
            <a:cxnSpLocks/>
          </p:cNvCxnSpPr>
          <p:nvPr/>
        </p:nvCxnSpPr>
        <p:spPr>
          <a:xfrm>
            <a:off x="402021" y="1002095"/>
            <a:ext cx="8175646" cy="0"/>
          </a:xfrm>
          <a:prstGeom prst="line">
            <a:avLst/>
          </a:prstGeom>
          <a:ln w="127000">
            <a:solidFill>
              <a:srgbClr val="00A3DB"/>
            </a:solidFill>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EAE318A7-511E-CC9B-69C9-6FBF6806217E}"/>
              </a:ext>
            </a:extLst>
          </p:cNvPr>
          <p:cNvSpPr txBox="1">
            <a:spLocks/>
          </p:cNvSpPr>
          <p:nvPr/>
        </p:nvSpPr>
        <p:spPr>
          <a:xfrm>
            <a:off x="8683438" y="128423"/>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12</a:t>
            </a:fld>
            <a:endParaRPr lang="en-US" sz="1200" dirty="0">
              <a:solidFill>
                <a:schemeClr val="tx1"/>
              </a:solidFill>
              <a:latin typeface="Museo Slab 500"/>
            </a:endParaRPr>
          </a:p>
        </p:txBody>
      </p:sp>
    </p:spTree>
    <p:extLst>
      <p:ext uri="{BB962C8B-B14F-4D97-AF65-F5344CB8AC3E}">
        <p14:creationId xmlns:p14="http://schemas.microsoft.com/office/powerpoint/2010/main" val="13753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842E-999F-99BB-0B5C-04A06CCB3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31C75-3CF6-6CB9-4868-6343073D63D7}"/>
              </a:ext>
            </a:extLst>
          </p:cNvPr>
          <p:cNvSpPr>
            <a:spLocks noGrp="1"/>
          </p:cNvSpPr>
          <p:nvPr>
            <p:ph type="title"/>
          </p:nvPr>
        </p:nvSpPr>
        <p:spPr/>
        <p:txBody>
          <a:bodyPr>
            <a:normAutofit/>
          </a:bodyPr>
          <a:lstStyle/>
          <a:p>
            <a:r>
              <a:rPr lang="en-US" sz="2700" b="1" dirty="0"/>
              <a:t>Connected2Care                                                   </a:t>
            </a:r>
            <a:r>
              <a:rPr lang="en-US" sz="2700" dirty="0"/>
              <a:t>(2017-2020)</a:t>
            </a:r>
          </a:p>
        </p:txBody>
      </p:sp>
      <p:graphicFrame>
        <p:nvGraphicFramePr>
          <p:cNvPr id="4" name="Content Placeholder 3">
            <a:extLst>
              <a:ext uri="{FF2B5EF4-FFF2-40B4-BE49-F238E27FC236}">
                <a16:creationId xmlns:a16="http://schemas.microsoft.com/office/drawing/2014/main" id="{B6C374B5-D33C-5D99-87B7-36C725BE61A3}"/>
              </a:ext>
            </a:extLst>
          </p:cNvPr>
          <p:cNvGraphicFramePr>
            <a:graphicFrameLocks noGrp="1"/>
          </p:cNvGraphicFramePr>
          <p:nvPr>
            <p:ph idx="1"/>
            <p:extLst>
              <p:ext uri="{D42A27DB-BD31-4B8C-83A1-F6EECF244321}">
                <p14:modId xmlns:p14="http://schemas.microsoft.com/office/powerpoint/2010/main" val="3521581786"/>
              </p:ext>
            </p:extLst>
          </p:nvPr>
        </p:nvGraphicFramePr>
        <p:xfrm>
          <a:off x="692260" y="1345768"/>
          <a:ext cx="7886700" cy="3500365"/>
        </p:xfrm>
        <a:graphic>
          <a:graphicData uri="http://schemas.openxmlformats.org/drawingml/2006/table">
            <a:tbl>
              <a:tblPr firstRow="1" bandRow="1">
                <a:tableStyleId>{3B4B98B0-60AC-42C2-AFA5-B58CD77FA1E5}</a:tableStyleId>
              </a:tblPr>
              <a:tblGrid>
                <a:gridCol w="1502228">
                  <a:extLst>
                    <a:ext uri="{9D8B030D-6E8A-4147-A177-3AD203B41FA5}">
                      <a16:colId xmlns:a16="http://schemas.microsoft.com/office/drawing/2014/main" val="893418053"/>
                    </a:ext>
                  </a:extLst>
                </a:gridCol>
                <a:gridCol w="6384472">
                  <a:extLst>
                    <a:ext uri="{9D8B030D-6E8A-4147-A177-3AD203B41FA5}">
                      <a16:colId xmlns:a16="http://schemas.microsoft.com/office/drawing/2014/main" val="1384749548"/>
                    </a:ext>
                  </a:extLst>
                </a:gridCol>
              </a:tblGrid>
              <a:tr h="321545">
                <a:tc>
                  <a:txBody>
                    <a:bodyPr/>
                    <a:lstStyle/>
                    <a:p>
                      <a:r>
                        <a:rPr lang="en-US" sz="1200" dirty="0"/>
                        <a:t>State</a:t>
                      </a:r>
                    </a:p>
                  </a:txBody>
                  <a:tcPr marL="68580" marR="68580" marT="34290" marB="34290"/>
                </a:tc>
                <a:tc>
                  <a:txBody>
                    <a:bodyPr/>
                    <a:lstStyle/>
                    <a:p>
                      <a:r>
                        <a:rPr lang="en-US" sz="1200" dirty="0"/>
                        <a:t>Michigan, northern MI   [extending to engage full Michigan AAA network]</a:t>
                      </a:r>
                    </a:p>
                  </a:txBody>
                  <a:tcPr marL="68580" marR="68580" marT="34290" marB="34290"/>
                </a:tc>
                <a:extLst>
                  <a:ext uri="{0D108BD9-81ED-4DB2-BD59-A6C34878D82A}">
                    <a16:rowId xmlns:a16="http://schemas.microsoft.com/office/drawing/2014/main" val="3816584935"/>
                  </a:ext>
                </a:extLst>
              </a:tr>
              <a:tr h="436068">
                <a:tc>
                  <a:txBody>
                    <a:bodyPr/>
                    <a:lstStyle/>
                    <a:p>
                      <a:r>
                        <a:rPr lang="en-US" sz="1200" dirty="0"/>
                        <a:t>CBOs</a:t>
                      </a:r>
                    </a:p>
                  </a:txBody>
                  <a:tcPr marL="68580" marR="68580" marT="34290" marB="34290"/>
                </a:tc>
                <a:tc>
                  <a:txBody>
                    <a:bodyPr/>
                    <a:lstStyle/>
                    <a:p>
                      <a:r>
                        <a:rPr lang="en-US" sz="1200" dirty="0"/>
                        <a:t>AAA Association of Michigan, Region 10 (NW MI) AAA and community partners</a:t>
                      </a:r>
                    </a:p>
                    <a:p>
                      <a:r>
                        <a:rPr lang="en-US" sz="1200" dirty="0"/>
                        <a:t>[+ Northern MI Physician Organization, MiHIN]</a:t>
                      </a:r>
                    </a:p>
                  </a:txBody>
                  <a:tcPr marL="68580" marR="68580" marT="34290" marB="34290"/>
                </a:tc>
                <a:extLst>
                  <a:ext uri="{0D108BD9-81ED-4DB2-BD59-A6C34878D82A}">
                    <a16:rowId xmlns:a16="http://schemas.microsoft.com/office/drawing/2014/main" val="990535974"/>
                  </a:ext>
                </a:extLst>
              </a:tr>
              <a:tr h="321545">
                <a:tc>
                  <a:txBody>
                    <a:bodyPr/>
                    <a:lstStyle/>
                    <a:p>
                      <a:r>
                        <a:rPr lang="en-US" sz="1200" dirty="0"/>
                        <a:t>Client</a:t>
                      </a:r>
                    </a:p>
                  </a:txBody>
                  <a:tcPr marL="68580" marR="68580" marT="34290" marB="34290"/>
                </a:tc>
                <a:tc>
                  <a:txBody>
                    <a:bodyPr/>
                    <a:lstStyle/>
                    <a:p>
                      <a:r>
                        <a:rPr lang="en-US" sz="1200" dirty="0"/>
                        <a:t>AAA Association of Michigan </a:t>
                      </a:r>
                    </a:p>
                  </a:txBody>
                  <a:tcPr marL="68580" marR="68580" marT="34290" marB="34290"/>
                </a:tc>
                <a:extLst>
                  <a:ext uri="{0D108BD9-81ED-4DB2-BD59-A6C34878D82A}">
                    <a16:rowId xmlns:a16="http://schemas.microsoft.com/office/drawing/2014/main" val="2224448230"/>
                  </a:ext>
                </a:extLst>
              </a:tr>
              <a:tr h="819279">
                <a:tc>
                  <a:txBody>
                    <a:bodyPr/>
                    <a:lstStyle/>
                    <a:p>
                      <a:r>
                        <a:rPr lang="en-US" sz="1200" dirty="0"/>
                        <a:t>Scope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To improve care coordination by </a:t>
                      </a:r>
                      <a:r>
                        <a:rPr lang="en-US" sz="1200" b="0" i="0" kern="1200" dirty="0">
                          <a:solidFill>
                            <a:schemeClr val="tx1"/>
                          </a:solidFill>
                          <a:effectLst/>
                          <a:latin typeface="+mn-lt"/>
                          <a:ea typeface="+mn-ea"/>
                          <a:cs typeface="+mn-cs"/>
                        </a:rPr>
                        <a:t>integrating electronic health notifications (ADT messages) into the IT system used across AAA service delivery system, and to develop best practices for incorporating notifications into care coordination workflow</a:t>
                      </a:r>
                      <a:endParaRPr lang="en-US" sz="1200" dirty="0"/>
                    </a:p>
                  </a:txBody>
                  <a:tcPr marL="68580" marR="68580" marT="34290" marB="34290"/>
                </a:tc>
                <a:extLst>
                  <a:ext uri="{0D108BD9-81ED-4DB2-BD59-A6C34878D82A}">
                    <a16:rowId xmlns:a16="http://schemas.microsoft.com/office/drawing/2014/main" val="1307423719"/>
                  </a:ext>
                </a:extLst>
              </a:tr>
              <a:tr h="436068">
                <a:tc>
                  <a:txBody>
                    <a:bodyPr/>
                    <a:lstStyle/>
                    <a:p>
                      <a:r>
                        <a:rPr lang="en-US" sz="1200" dirty="0"/>
                        <a:t>Expertise</a:t>
                      </a:r>
                    </a:p>
                  </a:txBody>
                  <a:tcPr marL="68580" marR="68580" marT="34290" marB="34290"/>
                </a:tc>
                <a:tc>
                  <a:txBody>
                    <a:bodyPr/>
                    <a:lstStyle/>
                    <a:p>
                      <a:r>
                        <a:rPr lang="en-US" sz="1200" dirty="0"/>
                        <a:t>Project planning, clinical workflow design, technical assistance on use of data exchange protocols (MiHIN), overall evaluation</a:t>
                      </a:r>
                    </a:p>
                  </a:txBody>
                  <a:tcPr marL="68580" marR="68580" marT="34290" marB="34290"/>
                </a:tc>
                <a:extLst>
                  <a:ext uri="{0D108BD9-81ED-4DB2-BD59-A6C34878D82A}">
                    <a16:rowId xmlns:a16="http://schemas.microsoft.com/office/drawing/2014/main" val="2702171317"/>
                  </a:ext>
                </a:extLst>
              </a:tr>
              <a:tr h="971242">
                <a:tc>
                  <a:txBody>
                    <a:bodyPr/>
                    <a:lstStyle/>
                    <a:p>
                      <a:r>
                        <a:rPr lang="en-US" sz="1200" dirty="0"/>
                        <a:t>Impact/outcome:</a:t>
                      </a:r>
                    </a:p>
                  </a:txBody>
                  <a:tcPr marL="68580" marR="68580" marT="34290" marB="34290"/>
                </a:tc>
                <a:tc>
                  <a:txBody>
                    <a:bodyPr/>
                    <a:lstStyle/>
                    <a:p>
                      <a:r>
                        <a:rPr lang="en-US" sz="1200" dirty="0"/>
                        <a:t>Successful implementation of ADT message intake and client matching</a:t>
                      </a:r>
                    </a:p>
                    <a:p>
                      <a:r>
                        <a:rPr lang="en-US" sz="1200" dirty="0"/>
                        <a:t>Improved care coordination workflow  </a:t>
                      </a:r>
                    </a:p>
                    <a:p>
                      <a:r>
                        <a:rPr lang="en-US" sz="1200" dirty="0"/>
                        <a:t>Improved care coordination outcomes (readmission(?), disconnected handoffs)</a:t>
                      </a:r>
                    </a:p>
                    <a:p>
                      <a:r>
                        <a:rPr lang="en-US" sz="1200" dirty="0"/>
                        <a:t>Uncovered internal resource limitations </a:t>
                      </a:r>
                    </a:p>
                    <a:p>
                      <a:r>
                        <a:rPr lang="en-US" sz="1200" dirty="0"/>
                        <a:t>Uncovered data exchange issues (data quality, patient matching, slow process, vendor limitations)</a:t>
                      </a:r>
                    </a:p>
                  </a:txBody>
                  <a:tcPr marL="68580" marR="68580" marT="34290" marB="34290"/>
                </a:tc>
                <a:extLst>
                  <a:ext uri="{0D108BD9-81ED-4DB2-BD59-A6C34878D82A}">
                    <a16:rowId xmlns:a16="http://schemas.microsoft.com/office/drawing/2014/main" val="221484426"/>
                  </a:ext>
                </a:extLst>
              </a:tr>
            </a:tbl>
          </a:graphicData>
        </a:graphic>
      </p:graphicFrame>
      <p:sp>
        <p:nvSpPr>
          <p:cNvPr id="3" name="Slide Number Placeholder 3">
            <a:extLst>
              <a:ext uri="{FF2B5EF4-FFF2-40B4-BE49-F238E27FC236}">
                <a16:creationId xmlns:a16="http://schemas.microsoft.com/office/drawing/2014/main" id="{8960D40D-AB98-1298-44F8-3BCCC40E7EB4}"/>
              </a:ext>
            </a:extLst>
          </p:cNvPr>
          <p:cNvSpPr txBox="1">
            <a:spLocks/>
          </p:cNvSpPr>
          <p:nvPr/>
        </p:nvSpPr>
        <p:spPr>
          <a:xfrm>
            <a:off x="8683438" y="136525"/>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13</a:t>
            </a:fld>
            <a:endParaRPr lang="en-US" sz="1200" dirty="0">
              <a:solidFill>
                <a:schemeClr val="tx1"/>
              </a:solidFill>
              <a:latin typeface="Museo Slab 500"/>
            </a:endParaRPr>
          </a:p>
        </p:txBody>
      </p:sp>
    </p:spTree>
    <p:extLst>
      <p:ext uri="{BB962C8B-B14F-4D97-AF65-F5344CB8AC3E}">
        <p14:creationId xmlns:p14="http://schemas.microsoft.com/office/powerpoint/2010/main" val="424962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1E92EC-05DB-2071-61E6-A2092E7278DD}"/>
              </a:ext>
            </a:extLst>
          </p:cNvPr>
          <p:cNvSpPr txBox="1"/>
          <p:nvPr/>
        </p:nvSpPr>
        <p:spPr>
          <a:xfrm>
            <a:off x="697790" y="717396"/>
            <a:ext cx="7507957" cy="3708708"/>
          </a:xfrm>
          <a:prstGeom prst="rect">
            <a:avLst/>
          </a:prstGeom>
          <a:noFill/>
        </p:spPr>
        <p:txBody>
          <a:bodyPr wrap="square" rtlCol="0">
            <a:spAutoFit/>
          </a:bodyPr>
          <a:lstStyle/>
          <a:p>
            <a:pPr defTabSz="685800" eaLnBrk="1" fontAlgn="auto" hangingPunct="1">
              <a:lnSpc>
                <a:spcPct val="110000"/>
              </a:lnSpc>
              <a:spcBef>
                <a:spcPts val="0"/>
              </a:spcBef>
              <a:spcAft>
                <a:spcPts val="600"/>
              </a:spcAft>
            </a:pPr>
            <a:r>
              <a:rPr lang="en-US" sz="1500" i="1" dirty="0">
                <a:solidFill>
                  <a:srgbClr val="242424"/>
                </a:solidFill>
                <a:latin typeface="Calibri" panose="020F0502020204030204" pitchFamily="34" charset="0"/>
                <a:ea typeface="+mn-ea"/>
              </a:rPr>
              <a:t>“I have known Dr. Klinkman for many years and have worked with him on a variety of projects in different organizations. Dr. Klinkman is a truly unique and brilliant individual.  Through his persona, experience, knowledge and passion, he brings together a calling to improve community conditions for all, the knowledge and perspective of a physician and the healthcare industry, an understanding of the social care/CBOs systems, and a vision for improved health and well-being using data and interoperability for coordination of disparate care systems and person-centered care-planning with individuals. He is strategic, analytical, technical and compassionate.  Dr. Klinkman has significant experience in mobilizing, facilitating, (and instigating) diverse groups to think through new lenses to find shared commonalities and opportunities.”</a:t>
            </a:r>
          </a:p>
          <a:p>
            <a:pPr defTabSz="685800" eaLnBrk="1" fontAlgn="auto" hangingPunct="1">
              <a:lnSpc>
                <a:spcPct val="110000"/>
              </a:lnSpc>
              <a:spcBef>
                <a:spcPts val="0"/>
              </a:spcBef>
              <a:spcAft>
                <a:spcPts val="600"/>
              </a:spcAft>
            </a:pPr>
            <a:endParaRPr lang="en-US" sz="1500" i="1" dirty="0">
              <a:solidFill>
                <a:srgbClr val="242424"/>
              </a:solidFill>
              <a:latin typeface="Calibri" panose="020F0502020204030204" pitchFamily="34" charset="0"/>
              <a:ea typeface="+mn-ea"/>
            </a:endParaRPr>
          </a:p>
          <a:p>
            <a:pPr defTabSz="685800" eaLnBrk="1" fontAlgn="auto" hangingPunct="1">
              <a:spcBef>
                <a:spcPts val="0"/>
              </a:spcBef>
              <a:spcAft>
                <a:spcPts val="0"/>
              </a:spcAft>
            </a:pPr>
            <a:r>
              <a:rPr lang="en-US" sz="1500" i="1" dirty="0">
                <a:solidFill>
                  <a:srgbClr val="242424"/>
                </a:solidFill>
                <a:latin typeface="Calibri" panose="020F0502020204030204" pitchFamily="34" charset="0"/>
                <a:ea typeface="+mn-ea"/>
              </a:rPr>
              <a:t>Heidi Gustine</a:t>
            </a:r>
          </a:p>
          <a:p>
            <a:pPr defTabSz="685800" eaLnBrk="1" fontAlgn="auto" hangingPunct="1">
              <a:spcBef>
                <a:spcPts val="0"/>
              </a:spcBef>
              <a:spcAft>
                <a:spcPts val="0"/>
              </a:spcAft>
            </a:pPr>
            <a:r>
              <a:rPr lang="en-US" sz="1500" i="1" dirty="0">
                <a:solidFill>
                  <a:srgbClr val="242424"/>
                </a:solidFill>
                <a:latin typeface="Calibri" panose="020F0502020204030204" pitchFamily="34" charset="0"/>
                <a:ea typeface="+mn-ea"/>
              </a:rPr>
              <a:t>CEO Area Agency on Aging of Northwest Michigan</a:t>
            </a:r>
          </a:p>
          <a:p>
            <a:pPr defTabSz="685800" eaLnBrk="1" fontAlgn="auto" hangingPunct="1">
              <a:spcBef>
                <a:spcPts val="0"/>
              </a:spcBef>
              <a:spcAft>
                <a:spcPts val="0"/>
              </a:spcAft>
            </a:pPr>
            <a:endParaRPr lang="en-US" sz="1350" dirty="0">
              <a:solidFill>
                <a:prstClr val="black"/>
              </a:solidFill>
              <a:latin typeface="Aptos" panose="02110004020202020204"/>
              <a:ea typeface="+mn-ea"/>
            </a:endParaRPr>
          </a:p>
        </p:txBody>
      </p:sp>
      <p:sp>
        <p:nvSpPr>
          <p:cNvPr id="3" name="Slide Number Placeholder 3">
            <a:extLst>
              <a:ext uri="{FF2B5EF4-FFF2-40B4-BE49-F238E27FC236}">
                <a16:creationId xmlns:a16="http://schemas.microsoft.com/office/drawing/2014/main" id="{55DFD0AB-FD54-83F4-191D-78448128E76E}"/>
              </a:ext>
            </a:extLst>
          </p:cNvPr>
          <p:cNvSpPr txBox="1">
            <a:spLocks/>
          </p:cNvSpPr>
          <p:nvPr/>
        </p:nvSpPr>
        <p:spPr>
          <a:xfrm>
            <a:off x="8683438" y="131855"/>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14</a:t>
            </a:fld>
            <a:endParaRPr lang="en-US" sz="1200" dirty="0">
              <a:solidFill>
                <a:schemeClr val="tx1"/>
              </a:solidFill>
              <a:latin typeface="Museo Slab 500"/>
            </a:endParaRPr>
          </a:p>
        </p:txBody>
      </p:sp>
    </p:spTree>
    <p:extLst>
      <p:ext uri="{BB962C8B-B14F-4D97-AF65-F5344CB8AC3E}">
        <p14:creationId xmlns:p14="http://schemas.microsoft.com/office/powerpoint/2010/main" val="276140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9035F-3F28-4D4E-8787-357E32AA9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32618-B6A5-85EA-805F-5AEEB5F9D237}"/>
              </a:ext>
            </a:extLst>
          </p:cNvPr>
          <p:cNvSpPr>
            <a:spLocks noGrp="1"/>
          </p:cNvSpPr>
          <p:nvPr>
            <p:ph type="title"/>
          </p:nvPr>
        </p:nvSpPr>
        <p:spPr>
          <a:xfrm>
            <a:off x="567558" y="226548"/>
            <a:ext cx="8339959" cy="994172"/>
          </a:xfrm>
        </p:spPr>
        <p:txBody>
          <a:bodyPr>
            <a:normAutofit/>
          </a:bodyPr>
          <a:lstStyle/>
          <a:p>
            <a:r>
              <a:rPr lang="en-US" sz="2700" b="1" dirty="0"/>
              <a:t>West Michigan Interoperable Referrals Pilot   </a:t>
            </a:r>
            <a:br>
              <a:rPr lang="en-US" sz="2700" b="1" dirty="0"/>
            </a:br>
            <a:r>
              <a:rPr lang="en-US" sz="2700" dirty="0"/>
              <a:t>(2024-Present )</a:t>
            </a:r>
          </a:p>
        </p:txBody>
      </p:sp>
      <p:graphicFrame>
        <p:nvGraphicFramePr>
          <p:cNvPr id="4" name="Content Placeholder 3">
            <a:extLst>
              <a:ext uri="{FF2B5EF4-FFF2-40B4-BE49-F238E27FC236}">
                <a16:creationId xmlns:a16="http://schemas.microsoft.com/office/drawing/2014/main" id="{E753EE3A-FEC2-2CAF-4006-224A14AAC14A}"/>
              </a:ext>
            </a:extLst>
          </p:cNvPr>
          <p:cNvGraphicFramePr>
            <a:graphicFrameLocks noGrp="1"/>
          </p:cNvGraphicFramePr>
          <p:nvPr>
            <p:ph idx="1"/>
            <p:extLst>
              <p:ext uri="{D42A27DB-BD31-4B8C-83A1-F6EECF244321}">
                <p14:modId xmlns:p14="http://schemas.microsoft.com/office/powerpoint/2010/main" val="4046748541"/>
              </p:ext>
            </p:extLst>
          </p:nvPr>
        </p:nvGraphicFramePr>
        <p:xfrm>
          <a:off x="628650" y="1488891"/>
          <a:ext cx="7886700" cy="2638425"/>
        </p:xfrm>
        <a:graphic>
          <a:graphicData uri="http://schemas.openxmlformats.org/drawingml/2006/table">
            <a:tbl>
              <a:tblPr firstRow="1" bandRow="1">
                <a:tableStyleId>{3B4B98B0-60AC-42C2-AFA5-B58CD77FA1E5}</a:tableStyleId>
              </a:tblPr>
              <a:tblGrid>
                <a:gridCol w="1502228">
                  <a:extLst>
                    <a:ext uri="{9D8B030D-6E8A-4147-A177-3AD203B41FA5}">
                      <a16:colId xmlns:a16="http://schemas.microsoft.com/office/drawing/2014/main" val="893418053"/>
                    </a:ext>
                  </a:extLst>
                </a:gridCol>
                <a:gridCol w="6384472">
                  <a:extLst>
                    <a:ext uri="{9D8B030D-6E8A-4147-A177-3AD203B41FA5}">
                      <a16:colId xmlns:a16="http://schemas.microsoft.com/office/drawing/2014/main" val="1384749548"/>
                    </a:ext>
                  </a:extLst>
                </a:gridCol>
              </a:tblGrid>
              <a:tr h="278130">
                <a:tc>
                  <a:txBody>
                    <a:bodyPr/>
                    <a:lstStyle/>
                    <a:p>
                      <a:r>
                        <a:rPr lang="en-US" sz="1000" dirty="0"/>
                        <a:t>State</a:t>
                      </a:r>
                    </a:p>
                  </a:txBody>
                  <a:tcPr marL="68580" marR="68580" marT="34290" marB="34290"/>
                </a:tc>
                <a:tc>
                  <a:txBody>
                    <a:bodyPr/>
                    <a:lstStyle/>
                    <a:p>
                      <a:r>
                        <a:rPr lang="en-US" sz="1000" dirty="0"/>
                        <a:t>Michigan             [one of several cross-sector data exchange pilots]</a:t>
                      </a:r>
                    </a:p>
                  </a:txBody>
                  <a:tcPr marL="68580" marR="68580" marT="34290" marB="34290"/>
                </a:tc>
                <a:extLst>
                  <a:ext uri="{0D108BD9-81ED-4DB2-BD59-A6C34878D82A}">
                    <a16:rowId xmlns:a16="http://schemas.microsoft.com/office/drawing/2014/main" val="3816584935"/>
                  </a:ext>
                </a:extLst>
              </a:tr>
              <a:tr h="278130">
                <a:tc>
                  <a:txBody>
                    <a:bodyPr/>
                    <a:lstStyle/>
                    <a:p>
                      <a:r>
                        <a:rPr lang="en-US" sz="1000" dirty="0"/>
                        <a:t>CBOs</a:t>
                      </a:r>
                    </a:p>
                  </a:txBody>
                  <a:tcPr marL="68580" marR="68580" marT="34290" marB="34290"/>
                </a:tc>
                <a:tc>
                  <a:txBody>
                    <a:bodyPr/>
                    <a:lstStyle/>
                    <a:p>
                      <a:r>
                        <a:rPr lang="en-US" sz="1000" dirty="0"/>
                        <a:t>Senior Resources of West MI, Access Health, 211,  [+Trinity Health of West MI, MiHIN]</a:t>
                      </a:r>
                    </a:p>
                  </a:txBody>
                  <a:tcPr marL="68580" marR="68580" marT="34290" marB="34290"/>
                </a:tc>
                <a:extLst>
                  <a:ext uri="{0D108BD9-81ED-4DB2-BD59-A6C34878D82A}">
                    <a16:rowId xmlns:a16="http://schemas.microsoft.com/office/drawing/2014/main" val="990535974"/>
                  </a:ext>
                </a:extLst>
              </a:tr>
              <a:tr h="278130">
                <a:tc>
                  <a:txBody>
                    <a:bodyPr/>
                    <a:lstStyle/>
                    <a:p>
                      <a:r>
                        <a:rPr lang="en-US" sz="1000" dirty="0"/>
                        <a:t>Client</a:t>
                      </a:r>
                    </a:p>
                  </a:txBody>
                  <a:tcPr marL="68580" marR="68580" marT="34290" marB="34290"/>
                </a:tc>
                <a:tc>
                  <a:txBody>
                    <a:bodyPr/>
                    <a:lstStyle/>
                    <a:p>
                      <a:r>
                        <a:rPr lang="en-US" sz="1000" dirty="0"/>
                        <a:t>MiHIN  [+ MDHHS]</a:t>
                      </a:r>
                    </a:p>
                  </a:txBody>
                  <a:tcPr marL="68580" marR="68580" marT="34290" marB="34290"/>
                </a:tc>
                <a:extLst>
                  <a:ext uri="{0D108BD9-81ED-4DB2-BD59-A6C34878D82A}">
                    <a16:rowId xmlns:a16="http://schemas.microsoft.com/office/drawing/2014/main" val="2224448230"/>
                  </a:ext>
                </a:extLst>
              </a:tr>
              <a:tr h="685800">
                <a:tc>
                  <a:txBody>
                    <a:bodyPr/>
                    <a:lstStyle/>
                    <a:p>
                      <a:r>
                        <a:rPr lang="en-US" sz="1000" dirty="0"/>
                        <a:t>Scope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t>To test feasibility, utility, value of a standard electronic Interoperable Referral message to formally document referral between a medical care organization and a CBO and update status of that referral.   This pilot tests interoperability / data exchange across each organization’s IT system of record.   </a:t>
                      </a:r>
                      <a:r>
                        <a:rPr lang="en-US" sz="1000" b="1" i="1" dirty="0"/>
                        <a:t>The IR message is intended to serve as the key building block for documenting contracts between health and social care.</a:t>
                      </a:r>
                    </a:p>
                  </a:txBody>
                  <a:tcPr marL="68580" marR="68580" marT="34290" marB="34290"/>
                </a:tc>
                <a:extLst>
                  <a:ext uri="{0D108BD9-81ED-4DB2-BD59-A6C34878D82A}">
                    <a16:rowId xmlns:a16="http://schemas.microsoft.com/office/drawing/2014/main" val="1307423719"/>
                  </a:ext>
                </a:extLst>
              </a:tr>
              <a:tr h="278130">
                <a:tc>
                  <a:txBody>
                    <a:bodyPr/>
                    <a:lstStyle/>
                    <a:p>
                      <a:r>
                        <a:rPr lang="en-US" sz="1000" dirty="0"/>
                        <a:t>Expertise</a:t>
                      </a:r>
                    </a:p>
                  </a:txBody>
                  <a:tcPr marL="68580" marR="68580" marT="34290" marB="34290"/>
                </a:tc>
                <a:tc>
                  <a:txBody>
                    <a:bodyPr/>
                    <a:lstStyle/>
                    <a:p>
                      <a:r>
                        <a:rPr lang="en-US" sz="1000" dirty="0"/>
                        <a:t>IR message design, clinical workflow design, technical assistance on use of MiHIN data exchange protocols</a:t>
                      </a:r>
                    </a:p>
                  </a:txBody>
                  <a:tcPr marL="68580" marR="68580" marT="34290" marB="34290"/>
                </a:tc>
                <a:extLst>
                  <a:ext uri="{0D108BD9-81ED-4DB2-BD59-A6C34878D82A}">
                    <a16:rowId xmlns:a16="http://schemas.microsoft.com/office/drawing/2014/main" val="2702171317"/>
                  </a:ext>
                </a:extLst>
              </a:tr>
              <a:tr h="840105">
                <a:tc>
                  <a:txBody>
                    <a:bodyPr/>
                    <a:lstStyle/>
                    <a:p>
                      <a:r>
                        <a:rPr lang="en-US" sz="1000" dirty="0"/>
                        <a:t>Impact/outcome</a:t>
                      </a:r>
                    </a:p>
                    <a:p>
                      <a:r>
                        <a:rPr lang="en-US" sz="1000" dirty="0"/>
                        <a:t>(to date – project launch expected Q1 2025) :</a:t>
                      </a:r>
                    </a:p>
                  </a:txBody>
                  <a:tcPr marL="68580" marR="68580" marT="34290" marB="34290"/>
                </a:tc>
                <a:tc>
                  <a:txBody>
                    <a:bodyPr/>
                    <a:lstStyle/>
                    <a:p>
                      <a:r>
                        <a:rPr lang="en-US" sz="1000" dirty="0"/>
                        <a:t>Successful engagement of cross-sector partners (CBOs, systems, IT vendors)</a:t>
                      </a:r>
                    </a:p>
                    <a:p>
                      <a:r>
                        <a:rPr lang="en-US" sz="1000" dirty="0"/>
                        <a:t>Vendor interoperability pledge in place </a:t>
                      </a:r>
                    </a:p>
                    <a:p>
                      <a:r>
                        <a:rPr lang="en-US" sz="1000" dirty="0"/>
                        <a:t>IR message content created</a:t>
                      </a:r>
                    </a:p>
                    <a:p>
                      <a:r>
                        <a:rPr lang="en-US" sz="1000" dirty="0"/>
                        <a:t>Synthetic data exchange environment prepared</a:t>
                      </a:r>
                    </a:p>
                    <a:p>
                      <a:r>
                        <a:rPr lang="en-US" sz="1000" dirty="0"/>
                        <a:t>Many operational challenges (timing, priority, vendor readiness……)</a:t>
                      </a:r>
                    </a:p>
                  </a:txBody>
                  <a:tcPr marL="68580" marR="68580" marT="34290" marB="34290"/>
                </a:tc>
                <a:extLst>
                  <a:ext uri="{0D108BD9-81ED-4DB2-BD59-A6C34878D82A}">
                    <a16:rowId xmlns:a16="http://schemas.microsoft.com/office/drawing/2014/main" val="221484426"/>
                  </a:ext>
                </a:extLst>
              </a:tr>
            </a:tbl>
          </a:graphicData>
        </a:graphic>
      </p:graphicFrame>
      <p:sp>
        <p:nvSpPr>
          <p:cNvPr id="3" name="Slide Number Placeholder 3">
            <a:extLst>
              <a:ext uri="{FF2B5EF4-FFF2-40B4-BE49-F238E27FC236}">
                <a16:creationId xmlns:a16="http://schemas.microsoft.com/office/drawing/2014/main" id="{44090DA2-8906-9E9B-7987-A8CCAB309220}"/>
              </a:ext>
            </a:extLst>
          </p:cNvPr>
          <p:cNvSpPr txBox="1">
            <a:spLocks/>
          </p:cNvSpPr>
          <p:nvPr/>
        </p:nvSpPr>
        <p:spPr>
          <a:xfrm>
            <a:off x="8683438" y="147758"/>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15</a:t>
            </a:fld>
            <a:endParaRPr lang="en-US" sz="1200" dirty="0">
              <a:solidFill>
                <a:schemeClr val="tx1"/>
              </a:solidFill>
              <a:latin typeface="Museo Slab 500"/>
            </a:endParaRPr>
          </a:p>
        </p:txBody>
      </p:sp>
    </p:spTree>
    <p:extLst>
      <p:ext uri="{BB962C8B-B14F-4D97-AF65-F5344CB8AC3E}">
        <p14:creationId xmlns:p14="http://schemas.microsoft.com/office/powerpoint/2010/main" val="414591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97110" y="342844"/>
            <a:ext cx="8074605" cy="2076926"/>
            <a:chOff x="1130683" y="1397319"/>
            <a:chExt cx="10766139" cy="2769235"/>
          </a:xfrm>
        </p:grpSpPr>
        <p:sp>
          <p:nvSpPr>
            <p:cNvPr id="2" name="TextBox 1"/>
            <p:cNvSpPr txBox="1"/>
            <p:nvPr/>
          </p:nvSpPr>
          <p:spPr>
            <a:xfrm>
              <a:off x="4509478" y="3766445"/>
              <a:ext cx="3437267" cy="400109"/>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ea typeface="+mn-ea"/>
                </a:rPr>
                <a:t>Kent County Health Department</a:t>
              </a:r>
            </a:p>
          </p:txBody>
        </p:sp>
        <p:sp>
          <p:nvSpPr>
            <p:cNvPr id="3" name="TextBox 2"/>
            <p:cNvSpPr txBox="1"/>
            <p:nvPr/>
          </p:nvSpPr>
          <p:spPr>
            <a:xfrm>
              <a:off x="1130683" y="1397319"/>
              <a:ext cx="3181384" cy="615553"/>
            </a:xfrm>
            <a:prstGeom prst="rect">
              <a:avLst/>
            </a:prstGeom>
            <a:noFill/>
          </p:spPr>
          <p:txBody>
            <a:bodyPr wrap="none" rtlCol="0">
              <a:spAutoFit/>
            </a:bodyPr>
            <a:lstStyle/>
            <a:p>
              <a:pPr defTabSz="685800" eaLnBrk="1" fontAlgn="auto" hangingPunct="1">
                <a:spcBef>
                  <a:spcPts val="0"/>
                </a:spcBef>
                <a:spcAft>
                  <a:spcPts val="0"/>
                </a:spcAft>
              </a:pPr>
              <a:r>
                <a:rPr lang="en-US" dirty="0" err="1">
                  <a:solidFill>
                    <a:prstClr val="black"/>
                  </a:solidFill>
                  <a:latin typeface="Aptos" panose="02110004020202020204"/>
                  <a:ea typeface="+mn-ea"/>
                </a:rPr>
                <a:t>Corewell</a:t>
              </a:r>
              <a:r>
                <a:rPr lang="en-US" dirty="0">
                  <a:solidFill>
                    <a:prstClr val="black"/>
                  </a:solidFill>
                  <a:latin typeface="Aptos" panose="02110004020202020204"/>
                  <a:ea typeface="+mn-ea"/>
                </a:rPr>
                <a:t> Health </a:t>
              </a:r>
            </a:p>
          </p:txBody>
        </p:sp>
        <p:sp>
          <p:nvSpPr>
            <p:cNvPr id="4" name="TextBox 3"/>
            <p:cNvSpPr txBox="1"/>
            <p:nvPr/>
          </p:nvSpPr>
          <p:spPr>
            <a:xfrm>
              <a:off x="8799360" y="1920539"/>
              <a:ext cx="2636961" cy="430887"/>
            </a:xfrm>
            <a:prstGeom prst="rect">
              <a:avLst/>
            </a:prstGeom>
            <a:noFill/>
          </p:spPr>
          <p:txBody>
            <a:bodyPr wrap="none" rtlCol="0">
              <a:spAutoFit/>
            </a:bodyPr>
            <a:lstStyle/>
            <a:p>
              <a:pPr defTabSz="685800" eaLnBrk="1" fontAlgn="auto" hangingPunct="1">
                <a:spcBef>
                  <a:spcPts val="0"/>
                </a:spcBef>
                <a:spcAft>
                  <a:spcPts val="0"/>
                </a:spcAft>
              </a:pPr>
              <a:r>
                <a:rPr lang="en-US" sz="1500" dirty="0">
                  <a:solidFill>
                    <a:prstClr val="black"/>
                  </a:solidFill>
                  <a:latin typeface="Aptos" panose="02110004020202020204"/>
                  <a:ea typeface="+mn-ea"/>
                </a:rPr>
                <a:t>Cherry Street  [FQHC]</a:t>
              </a:r>
            </a:p>
          </p:txBody>
        </p:sp>
        <p:sp>
          <p:nvSpPr>
            <p:cNvPr id="5" name="TextBox 4"/>
            <p:cNvSpPr txBox="1"/>
            <p:nvPr/>
          </p:nvSpPr>
          <p:spPr>
            <a:xfrm>
              <a:off x="1333303" y="2966225"/>
              <a:ext cx="2005251" cy="830997"/>
            </a:xfrm>
            <a:prstGeom prst="rect">
              <a:avLst/>
            </a:prstGeom>
            <a:noFill/>
          </p:spPr>
          <p:txBody>
            <a:bodyPr wrap="none" rtlCol="0">
              <a:spAutoFit/>
            </a:bodyPr>
            <a:lstStyle/>
            <a:p>
              <a:pPr defTabSz="685800" eaLnBrk="1" fontAlgn="auto" hangingPunct="1">
                <a:spcBef>
                  <a:spcPts val="0"/>
                </a:spcBef>
                <a:spcAft>
                  <a:spcPts val="0"/>
                </a:spcAft>
              </a:pPr>
              <a:r>
                <a:rPr lang="en-US" sz="2100" b="1" dirty="0">
                  <a:solidFill>
                    <a:prstClr val="black"/>
                  </a:solidFill>
                  <a:latin typeface="Aptos" panose="02110004020202020204"/>
                  <a:ea typeface="+mn-ea"/>
                </a:rPr>
                <a:t>HealthNet </a:t>
              </a:r>
            </a:p>
            <a:p>
              <a:pPr defTabSz="685800" eaLnBrk="1" fontAlgn="auto" hangingPunct="1">
                <a:spcBef>
                  <a:spcPts val="0"/>
                </a:spcBef>
                <a:spcAft>
                  <a:spcPts val="0"/>
                </a:spcAft>
              </a:pPr>
              <a:r>
                <a:rPr lang="en-US" sz="1350" dirty="0">
                  <a:solidFill>
                    <a:prstClr val="black"/>
                  </a:solidFill>
                  <a:latin typeface="Aptos" panose="02110004020202020204"/>
                  <a:ea typeface="+mn-ea"/>
                </a:rPr>
                <a:t>of West Michigan</a:t>
              </a:r>
            </a:p>
          </p:txBody>
        </p:sp>
        <p:sp>
          <p:nvSpPr>
            <p:cNvPr id="7" name="TextBox 6"/>
            <p:cNvSpPr txBox="1"/>
            <p:nvPr/>
          </p:nvSpPr>
          <p:spPr>
            <a:xfrm>
              <a:off x="4895161" y="1397319"/>
              <a:ext cx="2576689" cy="615553"/>
            </a:xfrm>
            <a:prstGeom prst="rect">
              <a:avLst/>
            </a:prstGeom>
            <a:noFill/>
          </p:spPr>
          <p:txBody>
            <a:bodyPr wrap="none" rtlCol="0">
              <a:spAutoFit/>
            </a:bodyPr>
            <a:lstStyle/>
            <a:p>
              <a:pPr defTabSz="685800" eaLnBrk="1" fontAlgn="auto" hangingPunct="1">
                <a:spcBef>
                  <a:spcPts val="0"/>
                </a:spcBef>
                <a:spcAft>
                  <a:spcPts val="0"/>
                </a:spcAft>
              </a:pPr>
              <a:r>
                <a:rPr lang="en-US" dirty="0">
                  <a:solidFill>
                    <a:prstClr val="black"/>
                  </a:solidFill>
                  <a:latin typeface="Aptos" panose="02110004020202020204"/>
                  <a:ea typeface="+mn-ea"/>
                </a:rPr>
                <a:t>Trinity Health</a:t>
              </a:r>
            </a:p>
          </p:txBody>
        </p:sp>
        <p:sp>
          <p:nvSpPr>
            <p:cNvPr id="9" name="TextBox 8"/>
            <p:cNvSpPr txBox="1"/>
            <p:nvPr/>
          </p:nvSpPr>
          <p:spPr>
            <a:xfrm>
              <a:off x="8285356" y="1520428"/>
              <a:ext cx="2929434" cy="430887"/>
            </a:xfrm>
            <a:prstGeom prst="rect">
              <a:avLst/>
            </a:prstGeom>
            <a:noFill/>
          </p:spPr>
          <p:txBody>
            <a:bodyPr wrap="none" rtlCol="0">
              <a:spAutoFit/>
            </a:bodyPr>
            <a:lstStyle/>
            <a:p>
              <a:pPr defTabSz="685800" eaLnBrk="1" fontAlgn="auto" hangingPunct="1">
                <a:spcBef>
                  <a:spcPts val="0"/>
                </a:spcBef>
                <a:spcAft>
                  <a:spcPts val="0"/>
                </a:spcAft>
              </a:pPr>
              <a:r>
                <a:rPr lang="en-US" sz="1500" dirty="0">
                  <a:solidFill>
                    <a:prstClr val="black"/>
                  </a:solidFill>
                  <a:latin typeface="Aptos" panose="02110004020202020204"/>
                  <a:ea typeface="+mn-ea"/>
                </a:rPr>
                <a:t>Michigan Medicine West</a:t>
              </a:r>
            </a:p>
          </p:txBody>
        </p:sp>
        <p:pic>
          <p:nvPicPr>
            <p:cNvPr id="10" name="Picture 9"/>
            <p:cNvPicPr>
              <a:picLocks noChangeAspect="1"/>
            </p:cNvPicPr>
            <p:nvPr/>
          </p:nvPicPr>
          <p:blipFill>
            <a:blip r:embed="rId2"/>
            <a:stretch>
              <a:fillRect/>
            </a:stretch>
          </p:blipFill>
          <p:spPr>
            <a:xfrm>
              <a:off x="4895161" y="2404481"/>
              <a:ext cx="2095500" cy="800100"/>
            </a:xfrm>
            <a:prstGeom prst="rect">
              <a:avLst/>
            </a:prstGeom>
          </p:spPr>
        </p:pic>
        <p:sp>
          <p:nvSpPr>
            <p:cNvPr id="11" name="TextBox 10"/>
            <p:cNvSpPr txBox="1"/>
            <p:nvPr/>
          </p:nvSpPr>
          <p:spPr>
            <a:xfrm>
              <a:off x="8437756" y="2757544"/>
              <a:ext cx="3459066" cy="1231107"/>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ea typeface="+mn-ea"/>
                </a:rPr>
                <a:t>Area Agency on Aging of West MI</a:t>
              </a:r>
            </a:p>
            <a:p>
              <a:pPr defTabSz="685800" eaLnBrk="1" fontAlgn="auto" hangingPunct="1">
                <a:spcBef>
                  <a:spcPts val="0"/>
                </a:spcBef>
                <a:spcAft>
                  <a:spcPts val="0"/>
                </a:spcAft>
              </a:pPr>
              <a:r>
                <a:rPr lang="en-US" sz="1350" dirty="0">
                  <a:solidFill>
                    <a:prstClr val="black"/>
                  </a:solidFill>
                  <a:latin typeface="Aptos" panose="02110004020202020204"/>
                  <a:ea typeface="+mn-ea"/>
                </a:rPr>
                <a:t>Heart of West MI UW/2-1-1</a:t>
              </a:r>
            </a:p>
            <a:p>
              <a:pPr defTabSz="685800" eaLnBrk="1" fontAlgn="auto" hangingPunct="1">
                <a:spcBef>
                  <a:spcPts val="0"/>
                </a:spcBef>
                <a:spcAft>
                  <a:spcPts val="0"/>
                </a:spcAft>
              </a:pPr>
              <a:r>
                <a:rPr lang="en-US" sz="1350" dirty="0">
                  <a:solidFill>
                    <a:prstClr val="black"/>
                  </a:solidFill>
                  <a:latin typeface="Aptos" panose="02110004020202020204"/>
                  <a:ea typeface="+mn-ea"/>
                </a:rPr>
                <a:t>Hope Network</a:t>
              </a:r>
            </a:p>
            <a:p>
              <a:pPr defTabSz="685800" eaLnBrk="1" fontAlgn="auto" hangingPunct="1">
                <a:spcBef>
                  <a:spcPts val="0"/>
                </a:spcBef>
                <a:spcAft>
                  <a:spcPts val="0"/>
                </a:spcAft>
              </a:pPr>
              <a:r>
                <a:rPr lang="en-US" sz="1350" dirty="0">
                  <a:solidFill>
                    <a:prstClr val="black"/>
                  </a:solidFill>
                  <a:latin typeface="Aptos" panose="02110004020202020204"/>
                  <a:ea typeface="+mn-ea"/>
                </a:rPr>
                <a:t>Grace Network</a:t>
              </a:r>
            </a:p>
          </p:txBody>
        </p:sp>
      </p:grpSp>
      <p:sp>
        <p:nvSpPr>
          <p:cNvPr id="13" name="TextBox 12"/>
          <p:cNvSpPr txBox="1"/>
          <p:nvPr/>
        </p:nvSpPr>
        <p:spPr>
          <a:xfrm>
            <a:off x="914492" y="2785789"/>
            <a:ext cx="7322990" cy="2067554"/>
          </a:xfrm>
          <a:prstGeom prst="rect">
            <a:avLst/>
          </a:prstGeom>
          <a:noFill/>
        </p:spPr>
        <p:txBody>
          <a:bodyPr wrap="square" rtlCol="0">
            <a:spAutoFit/>
          </a:bodyPr>
          <a:lstStyle/>
          <a:p>
            <a:pPr defTabSz="685800" eaLnBrk="1" fontAlgn="auto" hangingPunct="1">
              <a:lnSpc>
                <a:spcPct val="120000"/>
              </a:lnSpc>
              <a:spcBef>
                <a:spcPts val="0"/>
              </a:spcBef>
              <a:spcAft>
                <a:spcPts val="0"/>
              </a:spcAft>
            </a:pPr>
            <a:r>
              <a:rPr lang="en-US" sz="1800" b="1" dirty="0">
                <a:solidFill>
                  <a:prstClr val="black"/>
                </a:solidFill>
                <a:latin typeface="Aptos" panose="02110004020202020204"/>
                <a:ea typeface="+mn-ea"/>
              </a:rPr>
              <a:t>Activities to date:</a:t>
            </a:r>
          </a:p>
          <a:p>
            <a:pPr marL="214313" indent="-214313" defTabSz="685800" eaLnBrk="1" fontAlgn="auto" hangingPunct="1">
              <a:lnSpc>
                <a:spcPct val="120000"/>
              </a:lnSpc>
              <a:spcBef>
                <a:spcPts val="0"/>
              </a:spcBef>
              <a:spcAft>
                <a:spcPts val="0"/>
              </a:spcAft>
              <a:buFont typeface="Arial" panose="020B0604020202020204" pitchFamily="34" charset="0"/>
              <a:buChar char="•"/>
            </a:pPr>
            <a:r>
              <a:rPr lang="en-US" sz="1800" dirty="0">
                <a:solidFill>
                  <a:prstClr val="black"/>
                </a:solidFill>
                <a:latin typeface="Aptos" panose="02110004020202020204"/>
                <a:ea typeface="+mn-ea"/>
              </a:rPr>
              <a:t>MHEF planning grant 6/19-6/20, REBOOT 11/24</a:t>
            </a:r>
          </a:p>
          <a:p>
            <a:pPr marL="214313" indent="-214313" defTabSz="685800" eaLnBrk="1" fontAlgn="auto" hangingPunct="1">
              <a:lnSpc>
                <a:spcPct val="120000"/>
              </a:lnSpc>
              <a:spcBef>
                <a:spcPts val="0"/>
              </a:spcBef>
              <a:spcAft>
                <a:spcPts val="0"/>
              </a:spcAft>
              <a:buFont typeface="Arial" panose="020B0604020202020204" pitchFamily="34" charset="0"/>
              <a:buChar char="•"/>
            </a:pPr>
            <a:r>
              <a:rPr lang="en-US" sz="1800" dirty="0">
                <a:solidFill>
                  <a:prstClr val="black"/>
                </a:solidFill>
                <a:latin typeface="Aptos" panose="02110004020202020204"/>
                <a:ea typeface="+mn-ea"/>
              </a:rPr>
              <a:t>New health system leadership in place, more supportive</a:t>
            </a:r>
          </a:p>
          <a:p>
            <a:pPr marL="214313" indent="-214313" defTabSz="685800" eaLnBrk="1" fontAlgn="auto" hangingPunct="1">
              <a:lnSpc>
                <a:spcPct val="120000"/>
              </a:lnSpc>
              <a:spcBef>
                <a:spcPts val="0"/>
              </a:spcBef>
              <a:spcAft>
                <a:spcPts val="0"/>
              </a:spcAft>
              <a:buFont typeface="Arial" panose="020B0604020202020204" pitchFamily="34" charset="0"/>
              <a:buChar char="•"/>
            </a:pPr>
            <a:r>
              <a:rPr lang="en-US" sz="1800" dirty="0">
                <a:solidFill>
                  <a:prstClr val="black"/>
                </a:solidFill>
                <a:latin typeface="Aptos" panose="02110004020202020204"/>
                <a:ea typeface="+mn-ea"/>
              </a:rPr>
              <a:t>Steering committee deliberations </a:t>
            </a:r>
          </a:p>
          <a:p>
            <a:pPr marL="214313" indent="-214313" defTabSz="685800" eaLnBrk="1" fontAlgn="auto" hangingPunct="1">
              <a:lnSpc>
                <a:spcPct val="120000"/>
              </a:lnSpc>
              <a:spcBef>
                <a:spcPts val="0"/>
              </a:spcBef>
              <a:spcAft>
                <a:spcPts val="0"/>
              </a:spcAft>
              <a:buFont typeface="Arial" panose="020B0604020202020204" pitchFamily="34" charset="0"/>
              <a:buChar char="•"/>
            </a:pPr>
            <a:r>
              <a:rPr lang="en-US" sz="1800" dirty="0">
                <a:solidFill>
                  <a:prstClr val="black"/>
                </a:solidFill>
                <a:latin typeface="Aptos" panose="02110004020202020204"/>
                <a:ea typeface="+mn-ea"/>
              </a:rPr>
              <a:t>Inventory - multiple IT platforms, not yet interoperable </a:t>
            </a:r>
          </a:p>
          <a:p>
            <a:pPr marL="214313" indent="-214313" defTabSz="685800" eaLnBrk="1" fontAlgn="auto" hangingPunct="1">
              <a:lnSpc>
                <a:spcPct val="120000"/>
              </a:lnSpc>
              <a:spcBef>
                <a:spcPts val="0"/>
              </a:spcBef>
              <a:spcAft>
                <a:spcPts val="0"/>
              </a:spcAft>
              <a:buFont typeface="Arial" panose="020B0604020202020204" pitchFamily="34" charset="0"/>
              <a:buChar char="•"/>
            </a:pPr>
            <a:r>
              <a:rPr lang="en-US" sz="1800" dirty="0">
                <a:solidFill>
                  <a:prstClr val="black"/>
                </a:solidFill>
                <a:latin typeface="Aptos" panose="02110004020202020204"/>
                <a:ea typeface="+mn-ea"/>
              </a:rPr>
              <a:t>Community stakeholder re-engagement focused on pilot project(s)</a:t>
            </a:r>
          </a:p>
        </p:txBody>
      </p:sp>
      <p:cxnSp>
        <p:nvCxnSpPr>
          <p:cNvPr id="8" name="Straight Arrow Connector 7"/>
          <p:cNvCxnSpPr>
            <a:cxnSpLocks/>
          </p:cNvCxnSpPr>
          <p:nvPr/>
        </p:nvCxnSpPr>
        <p:spPr>
          <a:xfrm flipH="1" flipV="1">
            <a:off x="2640725" y="735259"/>
            <a:ext cx="843693" cy="5522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14909" y="699109"/>
            <a:ext cx="241290" cy="421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39145" y="716801"/>
            <a:ext cx="1023969" cy="4446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92093" y="903434"/>
            <a:ext cx="1256307" cy="3541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3"/>
          </p:cNvCxnSpPr>
          <p:nvPr/>
        </p:nvCxnSpPr>
        <p:spPr>
          <a:xfrm flipH="1" flipV="1">
            <a:off x="4992093" y="1398253"/>
            <a:ext cx="1067338" cy="19764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113198" y="1979219"/>
            <a:ext cx="1018008" cy="30760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13198" y="1787237"/>
            <a:ext cx="1752221" cy="0"/>
          </a:xfrm>
          <a:prstGeom prst="line">
            <a:avLst/>
          </a:prstGeom>
          <a:ln w="38100">
            <a:solidFill>
              <a:schemeClr val="tx1"/>
            </a:solidFill>
            <a:prstDash val="lg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373906" y="1784248"/>
            <a:ext cx="1685525" cy="1999"/>
          </a:xfrm>
          <a:prstGeom prst="line">
            <a:avLst/>
          </a:prstGeom>
          <a:ln w="38100">
            <a:solidFill>
              <a:schemeClr val="tx1"/>
            </a:solidFill>
            <a:prstDash val="lg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23032" y="1648503"/>
            <a:ext cx="72083" cy="2604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59265" y="1648503"/>
            <a:ext cx="72083" cy="2604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90112" y="1654699"/>
            <a:ext cx="72083" cy="2604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941324" y="2992582"/>
            <a:ext cx="41368" cy="5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99655" y="2597728"/>
            <a:ext cx="7599218" cy="415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2C42E647-DC9A-128C-B104-F7B15CF89C34}"/>
              </a:ext>
            </a:extLst>
          </p:cNvPr>
          <p:cNvSpPr txBox="1">
            <a:spLocks/>
          </p:cNvSpPr>
          <p:nvPr/>
        </p:nvSpPr>
        <p:spPr>
          <a:xfrm>
            <a:off x="8683438" y="160539"/>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16</a:t>
            </a:fld>
            <a:endParaRPr lang="en-US" sz="1200" dirty="0">
              <a:solidFill>
                <a:schemeClr val="tx1"/>
              </a:solidFill>
              <a:latin typeface="Museo Slab 500"/>
            </a:endParaRPr>
          </a:p>
        </p:txBody>
      </p:sp>
    </p:spTree>
    <p:extLst>
      <p:ext uri="{BB962C8B-B14F-4D97-AF65-F5344CB8AC3E}">
        <p14:creationId xmlns:p14="http://schemas.microsoft.com/office/powerpoint/2010/main" val="203965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CA572-561A-AA8A-B415-37F25429EF00}"/>
              </a:ext>
            </a:extLst>
          </p:cNvPr>
          <p:cNvSpPr txBox="1"/>
          <p:nvPr/>
        </p:nvSpPr>
        <p:spPr>
          <a:xfrm>
            <a:off x="609579" y="825370"/>
            <a:ext cx="7372350" cy="2545312"/>
          </a:xfrm>
          <a:prstGeom prst="rect">
            <a:avLst/>
          </a:prstGeom>
          <a:noFill/>
        </p:spPr>
        <p:txBody>
          <a:bodyPr wrap="square">
            <a:spAutoFit/>
          </a:bodyPr>
          <a:lstStyle/>
          <a:p>
            <a:pPr defTabSz="685800" eaLnBrk="1" fontAlgn="auto" hangingPunct="1">
              <a:lnSpc>
                <a:spcPct val="115000"/>
              </a:lnSpc>
              <a:spcBef>
                <a:spcPts val="0"/>
              </a:spcBef>
              <a:spcAft>
                <a:spcPts val="0"/>
              </a:spcAft>
            </a:pPr>
            <a:r>
              <a:rPr lang="en-US" sz="150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“Many seek out thought-leaders to inform and drive change. Dr. Klinkman takes thought-leadership to the next level. He leads with a dual passion of thought-leadership AND action-leadership and in doing so profoundly role models and drives goodness.”</a:t>
            </a:r>
          </a:p>
          <a:p>
            <a:pPr defTabSz="685800" eaLnBrk="1" fontAlgn="auto" hangingPunct="1">
              <a:lnSpc>
                <a:spcPct val="115000"/>
              </a:lnSpc>
              <a:spcBef>
                <a:spcPts val="0"/>
              </a:spcBef>
              <a:spcAft>
                <a:spcPts val="600"/>
              </a:spcAft>
            </a:pPr>
            <a:endParaRPr lang="en-US" sz="1500" i="1"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defTabSz="685800" eaLnBrk="1" fontAlgn="auto" hangingPunct="1">
              <a:lnSpc>
                <a:spcPct val="115000"/>
              </a:lnSpc>
              <a:spcBef>
                <a:spcPts val="0"/>
              </a:spcBef>
              <a:spcAft>
                <a:spcPts val="600"/>
              </a:spcAft>
            </a:pPr>
            <a:r>
              <a:rPr lang="en-US" sz="150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“Often when bringing many voices to the table to seek improvement, inherent individual and individual organizational goals can seem to outweigh collaborative goals. Dr. Klinkman understands this phenomenon, and through his humble heart and his ability to engage and maintain a keen focus on the bigger picture (the collaborative goal) he positions others to do so too for the greater good.”</a:t>
            </a:r>
          </a:p>
        </p:txBody>
      </p:sp>
      <p:sp>
        <p:nvSpPr>
          <p:cNvPr id="5" name="TextBox 4">
            <a:extLst>
              <a:ext uri="{FF2B5EF4-FFF2-40B4-BE49-F238E27FC236}">
                <a16:creationId xmlns:a16="http://schemas.microsoft.com/office/drawing/2014/main" id="{62DFC5C8-088C-ECAE-FA8C-6B9318D6D0F8}"/>
              </a:ext>
            </a:extLst>
          </p:cNvPr>
          <p:cNvSpPr txBox="1"/>
          <p:nvPr/>
        </p:nvSpPr>
        <p:spPr>
          <a:xfrm>
            <a:off x="840168" y="3759707"/>
            <a:ext cx="6695868" cy="558423"/>
          </a:xfrm>
          <a:prstGeom prst="rect">
            <a:avLst/>
          </a:prstGeom>
          <a:noFill/>
        </p:spPr>
        <p:txBody>
          <a:bodyPr wrap="square">
            <a:spAutoFit/>
          </a:bodyPr>
          <a:lstStyle/>
          <a:p>
            <a:pPr defTabSz="685800" eaLnBrk="1" fontAlgn="auto" hangingPunct="1">
              <a:lnSpc>
                <a:spcPct val="115000"/>
              </a:lnSpc>
              <a:spcBef>
                <a:spcPts val="0"/>
              </a:spcBef>
              <a:spcAft>
                <a:spcPts val="0"/>
              </a:spcAft>
            </a:pP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Susan J. Vos BSN, RN, CCM			Tom Dahlborg</a:t>
            </a:r>
          </a:p>
          <a:p>
            <a:pPr defTabSz="685800" eaLnBrk="1" fontAlgn="auto" hangingPunct="1">
              <a:lnSpc>
                <a:spcPct val="115000"/>
              </a:lnSpc>
              <a:spcBef>
                <a:spcPts val="0"/>
              </a:spcBef>
              <a:spcAft>
                <a:spcPts val="600"/>
              </a:spcAft>
            </a:pP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MI-CCSI Program Director			MI-CCSI Executive Director</a:t>
            </a:r>
          </a:p>
        </p:txBody>
      </p:sp>
      <p:sp>
        <p:nvSpPr>
          <p:cNvPr id="2" name="Slide Number Placeholder 3">
            <a:extLst>
              <a:ext uri="{FF2B5EF4-FFF2-40B4-BE49-F238E27FC236}">
                <a16:creationId xmlns:a16="http://schemas.microsoft.com/office/drawing/2014/main" id="{D9030145-73A6-D2EC-3A20-19102E734044}"/>
              </a:ext>
            </a:extLst>
          </p:cNvPr>
          <p:cNvSpPr txBox="1">
            <a:spLocks/>
          </p:cNvSpPr>
          <p:nvPr/>
        </p:nvSpPr>
        <p:spPr>
          <a:xfrm>
            <a:off x="8683438" y="139807"/>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17</a:t>
            </a:fld>
            <a:endParaRPr lang="en-US" sz="1200" dirty="0">
              <a:solidFill>
                <a:schemeClr val="tx1"/>
              </a:solidFill>
              <a:latin typeface="Museo Slab 500"/>
            </a:endParaRPr>
          </a:p>
        </p:txBody>
      </p:sp>
    </p:spTree>
    <p:extLst>
      <p:ext uri="{BB962C8B-B14F-4D97-AF65-F5344CB8AC3E}">
        <p14:creationId xmlns:p14="http://schemas.microsoft.com/office/powerpoint/2010/main" val="125569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F3AD9-58AE-A7EB-2CC8-54ECBD868D73}"/>
              </a:ext>
            </a:extLst>
          </p:cNvPr>
          <p:cNvSpPr txBox="1"/>
          <p:nvPr/>
        </p:nvSpPr>
        <p:spPr>
          <a:xfrm>
            <a:off x="1193991" y="2017752"/>
            <a:ext cx="6756017" cy="553998"/>
          </a:xfrm>
          <a:prstGeom prst="rect">
            <a:avLst/>
          </a:prstGeom>
          <a:noFill/>
        </p:spPr>
        <p:txBody>
          <a:bodyPr wrap="none" rtlCol="0">
            <a:spAutoFit/>
          </a:bodyPr>
          <a:lstStyle/>
          <a:p>
            <a:pPr defTabSz="685800" eaLnBrk="1" fontAlgn="auto" hangingPunct="1">
              <a:spcBef>
                <a:spcPts val="0"/>
              </a:spcBef>
              <a:spcAft>
                <a:spcPts val="0"/>
              </a:spcAft>
            </a:pPr>
            <a:r>
              <a:rPr lang="en-US" sz="3000" b="1" dirty="0">
                <a:solidFill>
                  <a:prstClr val="black"/>
                </a:solidFill>
                <a:latin typeface="Aptos" panose="02110004020202020204"/>
                <a:ea typeface="+mn-ea"/>
              </a:rPr>
              <a:t>Methods toolbox, lessons learned……</a:t>
            </a:r>
          </a:p>
        </p:txBody>
      </p:sp>
      <p:sp>
        <p:nvSpPr>
          <p:cNvPr id="3" name="Slide Number Placeholder 3">
            <a:extLst>
              <a:ext uri="{FF2B5EF4-FFF2-40B4-BE49-F238E27FC236}">
                <a16:creationId xmlns:a16="http://schemas.microsoft.com/office/drawing/2014/main" id="{F97CA52E-91ED-EC5E-65B3-9B8F830755AB}"/>
              </a:ext>
            </a:extLst>
          </p:cNvPr>
          <p:cNvSpPr txBox="1">
            <a:spLocks/>
          </p:cNvSpPr>
          <p:nvPr/>
        </p:nvSpPr>
        <p:spPr>
          <a:xfrm>
            <a:off x="8683438" y="163660"/>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18</a:t>
            </a:fld>
            <a:endParaRPr lang="en-US" sz="1200" dirty="0">
              <a:solidFill>
                <a:schemeClr val="tx1"/>
              </a:solidFill>
              <a:latin typeface="Museo Slab 500"/>
            </a:endParaRPr>
          </a:p>
        </p:txBody>
      </p:sp>
    </p:spTree>
    <p:extLst>
      <p:ext uri="{BB962C8B-B14F-4D97-AF65-F5344CB8AC3E}">
        <p14:creationId xmlns:p14="http://schemas.microsoft.com/office/powerpoint/2010/main" val="48945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349" y="349139"/>
            <a:ext cx="7187106" cy="507831"/>
          </a:xfrm>
          <a:prstGeom prst="rect">
            <a:avLst/>
          </a:prstGeom>
          <a:noFill/>
        </p:spPr>
        <p:txBody>
          <a:bodyPr wrap="square" rtlCol="0">
            <a:spAutoFit/>
          </a:bodyPr>
          <a:lstStyle/>
          <a:p>
            <a:pPr defTabSz="685800" eaLnBrk="1" fontAlgn="auto" hangingPunct="1">
              <a:spcBef>
                <a:spcPts val="0"/>
              </a:spcBef>
              <a:spcAft>
                <a:spcPts val="0"/>
              </a:spcAft>
            </a:pPr>
            <a:r>
              <a:rPr lang="en-US" sz="2700" dirty="0">
                <a:solidFill>
                  <a:prstClr val="black"/>
                </a:solidFill>
                <a:latin typeface="Aptos" panose="02110004020202020204"/>
                <a:ea typeface="+mn-ea"/>
              </a:rPr>
              <a:t>Methods toolbox – community codesign work</a:t>
            </a:r>
          </a:p>
        </p:txBody>
      </p:sp>
      <p:sp>
        <p:nvSpPr>
          <p:cNvPr id="5" name="TextBox 4"/>
          <p:cNvSpPr txBox="1"/>
          <p:nvPr/>
        </p:nvSpPr>
        <p:spPr>
          <a:xfrm>
            <a:off x="402022" y="1264948"/>
            <a:ext cx="8487002" cy="3567643"/>
          </a:xfrm>
          <a:prstGeom prst="rect">
            <a:avLst/>
          </a:prstGeom>
          <a:noFill/>
        </p:spPr>
        <p:txBody>
          <a:bodyPr wrap="square" rtlCol="0">
            <a:spAutoFit/>
          </a:bodyPr>
          <a:lstStyle/>
          <a:p>
            <a:pPr defTabSz="685800" eaLnBrk="1" fontAlgn="auto" hangingPunct="1">
              <a:spcBef>
                <a:spcPts val="0"/>
              </a:spcBef>
              <a:spcAft>
                <a:spcPts val="450"/>
              </a:spcAft>
            </a:pPr>
            <a:r>
              <a:rPr lang="en-US" sz="1500" b="1" dirty="0">
                <a:solidFill>
                  <a:prstClr val="black"/>
                </a:solidFill>
                <a:latin typeface="Aptos" panose="02110004020202020204"/>
                <a:ea typeface="+mn-ea"/>
              </a:rPr>
              <a:t>Collective Impact model </a:t>
            </a:r>
            <a:r>
              <a:rPr lang="en-US" sz="1500" dirty="0">
                <a:solidFill>
                  <a:prstClr val="black"/>
                </a:solidFill>
                <a:latin typeface="Aptos" panose="02110004020202020204"/>
                <a:ea typeface="+mn-ea"/>
              </a:rPr>
              <a:t>---------   process followed for all Jackson community work </a:t>
            </a:r>
          </a:p>
          <a:p>
            <a:pPr defTabSz="685800" eaLnBrk="1" fontAlgn="auto" hangingPunct="1">
              <a:spcBef>
                <a:spcPts val="0"/>
              </a:spcBef>
              <a:spcAft>
                <a:spcPts val="450"/>
              </a:spcAft>
            </a:pPr>
            <a:r>
              <a:rPr lang="en-US" sz="1500" b="1" dirty="0">
                <a:solidFill>
                  <a:prstClr val="black"/>
                </a:solidFill>
                <a:latin typeface="Aptos" panose="02110004020202020204"/>
                <a:ea typeface="+mn-ea"/>
              </a:rPr>
              <a:t>Environmental scan/system scan </a:t>
            </a:r>
            <a:r>
              <a:rPr lang="en-US" sz="1500" dirty="0">
                <a:solidFill>
                  <a:prstClr val="black"/>
                </a:solidFill>
                <a:latin typeface="Aptos" panose="02110004020202020204"/>
                <a:ea typeface="+mn-ea"/>
              </a:rPr>
              <a:t>------- conducted in early exploratory phase</a:t>
            </a:r>
          </a:p>
          <a:p>
            <a:pPr defTabSz="685800" eaLnBrk="1" fontAlgn="auto" hangingPunct="1">
              <a:spcBef>
                <a:spcPts val="0"/>
              </a:spcBef>
              <a:spcAft>
                <a:spcPts val="450"/>
              </a:spcAft>
            </a:pPr>
            <a:r>
              <a:rPr lang="en-US" sz="1500" b="1" dirty="0" err="1">
                <a:solidFill>
                  <a:prstClr val="black"/>
                </a:solidFill>
                <a:latin typeface="Aptos" panose="02110004020202020204"/>
                <a:ea typeface="+mn-ea"/>
              </a:rPr>
              <a:t>ABLe</a:t>
            </a:r>
            <a:r>
              <a:rPr lang="en-US" sz="1500" b="1" dirty="0">
                <a:solidFill>
                  <a:prstClr val="black"/>
                </a:solidFill>
                <a:latin typeface="Aptos" panose="02110004020202020204"/>
                <a:ea typeface="+mn-ea"/>
              </a:rPr>
              <a:t> change framework </a:t>
            </a:r>
            <a:r>
              <a:rPr lang="en-US" sz="1500" dirty="0">
                <a:solidFill>
                  <a:prstClr val="black"/>
                </a:solidFill>
                <a:latin typeface="Aptos" panose="02110004020202020204"/>
                <a:ea typeface="+mn-ea"/>
              </a:rPr>
              <a:t>-------- model of change to guide community transformation </a:t>
            </a:r>
          </a:p>
          <a:p>
            <a:pPr defTabSz="685800" eaLnBrk="1" fontAlgn="auto" hangingPunct="1">
              <a:spcBef>
                <a:spcPts val="0"/>
              </a:spcBef>
              <a:spcAft>
                <a:spcPts val="450"/>
              </a:spcAft>
            </a:pPr>
            <a:r>
              <a:rPr lang="en-US" sz="1500" b="1" dirty="0">
                <a:solidFill>
                  <a:prstClr val="black"/>
                </a:solidFill>
                <a:latin typeface="Aptos" panose="02110004020202020204"/>
                <a:ea typeface="+mn-ea"/>
              </a:rPr>
              <a:t>Ethnography  (‘field notes’) </a:t>
            </a:r>
            <a:r>
              <a:rPr lang="en-US" sz="1500" dirty="0">
                <a:solidFill>
                  <a:prstClr val="black"/>
                </a:solidFill>
                <a:latin typeface="Aptos" panose="02110004020202020204"/>
                <a:ea typeface="+mn-ea"/>
              </a:rPr>
              <a:t>------- enhance understanding of community process and meta-issues</a:t>
            </a:r>
          </a:p>
          <a:p>
            <a:pPr defTabSz="685800" eaLnBrk="1" fontAlgn="auto" hangingPunct="1">
              <a:spcBef>
                <a:spcPts val="0"/>
              </a:spcBef>
              <a:spcAft>
                <a:spcPts val="450"/>
              </a:spcAft>
            </a:pPr>
            <a:r>
              <a:rPr lang="en-US" sz="1500" b="1" dirty="0">
                <a:solidFill>
                  <a:prstClr val="black"/>
                </a:solidFill>
                <a:latin typeface="Aptos" panose="02110004020202020204"/>
                <a:ea typeface="+mn-ea"/>
              </a:rPr>
              <a:t>Action research </a:t>
            </a:r>
            <a:r>
              <a:rPr lang="en-US" sz="1500" dirty="0">
                <a:solidFill>
                  <a:prstClr val="black"/>
                </a:solidFill>
                <a:latin typeface="Aptos" panose="02110004020202020204"/>
                <a:ea typeface="+mn-ea"/>
              </a:rPr>
              <a:t>------- small projects with rapid review and feed-forward</a:t>
            </a:r>
          </a:p>
          <a:p>
            <a:pPr defTabSz="685800" eaLnBrk="1" fontAlgn="auto" hangingPunct="1">
              <a:spcBef>
                <a:spcPts val="0"/>
              </a:spcBef>
              <a:spcAft>
                <a:spcPts val="450"/>
              </a:spcAft>
            </a:pPr>
            <a:r>
              <a:rPr lang="en-US" sz="1500" b="1" dirty="0">
                <a:solidFill>
                  <a:prstClr val="black"/>
                </a:solidFill>
                <a:latin typeface="Aptos" panose="02110004020202020204"/>
                <a:ea typeface="+mn-ea"/>
              </a:rPr>
              <a:t>Boundary Objects</a:t>
            </a:r>
            <a:r>
              <a:rPr lang="en-US" sz="1500" dirty="0">
                <a:solidFill>
                  <a:prstClr val="black"/>
                </a:solidFill>
                <a:latin typeface="Aptos" panose="02110004020202020204"/>
                <a:ea typeface="+mn-ea"/>
              </a:rPr>
              <a:t> ----------- documents or pictures used to bring together diverse communities</a:t>
            </a:r>
          </a:p>
          <a:p>
            <a:pPr defTabSz="685800" eaLnBrk="1" fontAlgn="auto" hangingPunct="1">
              <a:spcBef>
                <a:spcPts val="0"/>
              </a:spcBef>
              <a:spcAft>
                <a:spcPts val="450"/>
              </a:spcAft>
            </a:pPr>
            <a:r>
              <a:rPr lang="en-US" sz="1500" b="1" dirty="0">
                <a:solidFill>
                  <a:prstClr val="black"/>
                </a:solidFill>
                <a:latin typeface="Aptos" panose="02110004020202020204"/>
                <a:ea typeface="+mn-ea"/>
              </a:rPr>
              <a:t>‘Personas’ </a:t>
            </a:r>
            <a:r>
              <a:rPr lang="en-US" sz="1500" dirty="0">
                <a:solidFill>
                  <a:prstClr val="black"/>
                </a:solidFill>
                <a:latin typeface="Aptos" panose="02110004020202020204"/>
                <a:ea typeface="+mn-ea"/>
              </a:rPr>
              <a:t>--------- use of case examples to frame cross-disciplinary conversation (“Millie Jones” )</a:t>
            </a:r>
          </a:p>
          <a:p>
            <a:pPr defTabSz="685800" eaLnBrk="1" fontAlgn="auto" hangingPunct="1">
              <a:spcBef>
                <a:spcPts val="0"/>
              </a:spcBef>
              <a:spcAft>
                <a:spcPts val="450"/>
              </a:spcAft>
            </a:pPr>
            <a:r>
              <a:rPr lang="en-US" sz="1500" b="1" dirty="0">
                <a:solidFill>
                  <a:prstClr val="black"/>
                </a:solidFill>
                <a:latin typeface="Aptos" panose="02110004020202020204"/>
                <a:ea typeface="+mn-ea"/>
              </a:rPr>
              <a:t>‘Living labs’ </a:t>
            </a:r>
            <a:r>
              <a:rPr lang="en-US" sz="1500" dirty="0">
                <a:solidFill>
                  <a:prstClr val="black"/>
                </a:solidFill>
                <a:latin typeface="Aptos" panose="02110004020202020204"/>
                <a:ea typeface="+mn-ea"/>
              </a:rPr>
              <a:t>-------- multi-stakeholder sessions to explore cross-jurisdictional problems and solutions</a:t>
            </a:r>
          </a:p>
          <a:p>
            <a:pPr defTabSz="685800" eaLnBrk="1" fontAlgn="auto" hangingPunct="1">
              <a:spcBef>
                <a:spcPts val="0"/>
              </a:spcBef>
              <a:spcAft>
                <a:spcPts val="450"/>
              </a:spcAft>
            </a:pPr>
            <a:r>
              <a:rPr lang="en-US" sz="1500" b="1" dirty="0">
                <a:solidFill>
                  <a:prstClr val="black"/>
                </a:solidFill>
                <a:latin typeface="Aptos" panose="02110004020202020204"/>
                <a:ea typeface="+mn-ea"/>
              </a:rPr>
              <a:t>Participatory design </a:t>
            </a:r>
            <a:r>
              <a:rPr lang="en-US" sz="1500" dirty="0">
                <a:solidFill>
                  <a:prstClr val="black"/>
                </a:solidFill>
                <a:latin typeface="Aptos" panose="02110004020202020204"/>
                <a:ea typeface="+mn-ea"/>
              </a:rPr>
              <a:t>------- ‘chunked’ longitudinal community co-design exercises</a:t>
            </a:r>
          </a:p>
          <a:p>
            <a:pPr defTabSz="685800" eaLnBrk="1" fontAlgn="auto" hangingPunct="1">
              <a:spcBef>
                <a:spcPts val="0"/>
              </a:spcBef>
              <a:spcAft>
                <a:spcPts val="450"/>
              </a:spcAft>
            </a:pPr>
            <a:r>
              <a:rPr lang="en-US" sz="1500" b="1" dirty="0">
                <a:solidFill>
                  <a:prstClr val="black"/>
                </a:solidFill>
                <a:latin typeface="Aptos" panose="02110004020202020204"/>
                <a:ea typeface="+mn-ea"/>
              </a:rPr>
              <a:t>Practice detailing (facilitation) </a:t>
            </a:r>
            <a:r>
              <a:rPr lang="en-US" sz="1500" dirty="0">
                <a:solidFill>
                  <a:prstClr val="black"/>
                </a:solidFill>
                <a:latin typeface="Aptos" panose="02110004020202020204"/>
                <a:ea typeface="+mn-ea"/>
              </a:rPr>
              <a:t>---------- implementation assistance for medical practices</a:t>
            </a:r>
          </a:p>
          <a:p>
            <a:pPr defTabSz="685800" eaLnBrk="1" fontAlgn="auto" hangingPunct="1">
              <a:spcBef>
                <a:spcPts val="0"/>
              </a:spcBef>
              <a:spcAft>
                <a:spcPts val="450"/>
              </a:spcAft>
            </a:pPr>
            <a:r>
              <a:rPr lang="en-US" sz="1500" b="1" dirty="0">
                <a:solidFill>
                  <a:prstClr val="black"/>
                </a:solidFill>
                <a:latin typeface="Aptos" panose="02110004020202020204"/>
                <a:ea typeface="+mn-ea"/>
              </a:rPr>
              <a:t>Outcomes assessment </a:t>
            </a:r>
            <a:r>
              <a:rPr lang="en-US" sz="1500" dirty="0">
                <a:solidFill>
                  <a:prstClr val="black"/>
                </a:solidFill>
                <a:latin typeface="Aptos" panose="02110004020202020204"/>
                <a:ea typeface="+mn-ea"/>
              </a:rPr>
              <a:t>-------- determining core community metrics and measurement approach</a:t>
            </a:r>
          </a:p>
          <a:p>
            <a:pPr defTabSz="685800" eaLnBrk="1" fontAlgn="auto" hangingPunct="1">
              <a:spcBef>
                <a:spcPts val="0"/>
              </a:spcBef>
              <a:spcAft>
                <a:spcPts val="450"/>
              </a:spcAft>
            </a:pPr>
            <a:r>
              <a:rPr lang="en-US" sz="1500" b="1" dirty="0">
                <a:solidFill>
                  <a:prstClr val="black"/>
                </a:solidFill>
                <a:latin typeface="Aptos" panose="02110004020202020204"/>
                <a:ea typeface="+mn-ea"/>
              </a:rPr>
              <a:t>Learning </a:t>
            </a:r>
            <a:r>
              <a:rPr lang="en-US" sz="1500" b="1" dirty="0" err="1">
                <a:solidFill>
                  <a:prstClr val="black"/>
                </a:solidFill>
                <a:latin typeface="Aptos" panose="02110004020202020204"/>
                <a:ea typeface="+mn-ea"/>
              </a:rPr>
              <a:t>collaboratives</a:t>
            </a:r>
            <a:r>
              <a:rPr lang="en-US" sz="1500" b="1" dirty="0">
                <a:solidFill>
                  <a:prstClr val="black"/>
                </a:solidFill>
                <a:latin typeface="Aptos" panose="02110004020202020204"/>
                <a:ea typeface="+mn-ea"/>
              </a:rPr>
              <a:t> </a:t>
            </a:r>
            <a:r>
              <a:rPr lang="en-US" sz="1500" dirty="0">
                <a:solidFill>
                  <a:prstClr val="black"/>
                </a:solidFill>
                <a:latin typeface="Aptos" panose="02110004020202020204"/>
                <a:ea typeface="+mn-ea"/>
              </a:rPr>
              <a:t>------- regional and statewide sharing and dissemination</a:t>
            </a:r>
          </a:p>
        </p:txBody>
      </p:sp>
      <p:cxnSp>
        <p:nvCxnSpPr>
          <p:cNvPr id="3" name="Straight Connector 2">
            <a:extLst>
              <a:ext uri="{FF2B5EF4-FFF2-40B4-BE49-F238E27FC236}">
                <a16:creationId xmlns:a16="http://schemas.microsoft.com/office/drawing/2014/main" id="{B261C177-A15B-A1E1-E3AD-876C23482C2F}"/>
              </a:ext>
            </a:extLst>
          </p:cNvPr>
          <p:cNvCxnSpPr>
            <a:cxnSpLocks/>
          </p:cNvCxnSpPr>
          <p:nvPr/>
        </p:nvCxnSpPr>
        <p:spPr>
          <a:xfrm>
            <a:off x="402021" y="1002095"/>
            <a:ext cx="8175646" cy="0"/>
          </a:xfrm>
          <a:prstGeom prst="line">
            <a:avLst/>
          </a:prstGeom>
          <a:ln w="127000">
            <a:solidFill>
              <a:srgbClr val="00A3DB"/>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B6D62AE4-00DA-A109-E71D-D0BC2B54D7A2}"/>
              </a:ext>
            </a:extLst>
          </p:cNvPr>
          <p:cNvSpPr txBox="1">
            <a:spLocks/>
          </p:cNvSpPr>
          <p:nvPr/>
        </p:nvSpPr>
        <p:spPr>
          <a:xfrm>
            <a:off x="8683438" y="173590"/>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19</a:t>
            </a:fld>
            <a:endParaRPr lang="en-US" sz="1200" dirty="0">
              <a:solidFill>
                <a:schemeClr val="tx1"/>
              </a:solidFill>
              <a:latin typeface="Museo Slab 500"/>
            </a:endParaRPr>
          </a:p>
        </p:txBody>
      </p:sp>
    </p:spTree>
    <p:extLst>
      <p:ext uri="{BB962C8B-B14F-4D97-AF65-F5344CB8AC3E}">
        <p14:creationId xmlns:p14="http://schemas.microsoft.com/office/powerpoint/2010/main" val="54183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213"/>
            <a:ext cx="8229600" cy="857250"/>
          </a:xfrm>
        </p:spPr>
        <p:txBody>
          <a:bodyPr/>
          <a:lstStyle/>
          <a:p>
            <a:pPr algn="ctr"/>
            <a:r>
              <a:rPr lang="en-US" dirty="0"/>
              <a:t>The Business Institute</a:t>
            </a:r>
          </a:p>
        </p:txBody>
      </p:sp>
      <p:sp>
        <p:nvSpPr>
          <p:cNvPr id="3" name="Content Placeholder 2"/>
          <p:cNvSpPr>
            <a:spLocks noGrp="1"/>
          </p:cNvSpPr>
          <p:nvPr>
            <p:ph idx="1"/>
          </p:nvPr>
        </p:nvSpPr>
        <p:spPr>
          <a:xfrm>
            <a:off x="526357" y="1364463"/>
            <a:ext cx="8229600" cy="2874825"/>
          </a:xfrm>
        </p:spPr>
        <p:txBody>
          <a:bodyPr>
            <a:normAutofit fontScale="92500"/>
          </a:bodyPr>
          <a:lstStyle/>
          <a:p>
            <a:r>
              <a:rPr lang="en-US" sz="2700"/>
              <a:t>The mission of the Aging and Disability Business Institute (Business Institute) is to successfully build and strengthen partnerships between community-based organizations (CBOs) and the health care system so older adults and people with disabilities will have access to services and supports that will enable them to live with dignity and independence in their homes and communities as long as possible.</a:t>
            </a:r>
          </a:p>
          <a:p>
            <a:endParaRPr lang="en-US" sz="2700"/>
          </a:p>
          <a:p>
            <a:endParaRPr lang="en-US"/>
          </a:p>
        </p:txBody>
      </p:sp>
      <p:sp>
        <p:nvSpPr>
          <p:cNvPr id="5" name="Slide Number Placeholder 4">
            <a:extLst>
              <a:ext uri="{FF2B5EF4-FFF2-40B4-BE49-F238E27FC236}">
                <a16:creationId xmlns:a16="http://schemas.microsoft.com/office/drawing/2014/main" id="{2F01B522-A2A5-43E1-BEF9-7A46F5A94A41}"/>
              </a:ext>
            </a:extLst>
          </p:cNvPr>
          <p:cNvSpPr>
            <a:spLocks noGrp="1"/>
          </p:cNvSpPr>
          <p:nvPr>
            <p:ph type="sldNum" sz="quarter" idx="10"/>
          </p:nvPr>
        </p:nvSpPr>
        <p:spPr/>
        <p:txBody>
          <a:bodyPr/>
          <a:lstStyle/>
          <a:p>
            <a:fld id="{A31BC165-9948-4D44-9132-23D9FD3D60D5}" type="slidenum">
              <a:rPr lang="en-US" smtClean="0"/>
              <a:t>2</a:t>
            </a:fld>
            <a:endParaRPr lang="en-US"/>
          </a:p>
        </p:txBody>
      </p:sp>
    </p:spTree>
    <p:extLst>
      <p:ext uri="{BB962C8B-B14F-4D97-AF65-F5344CB8AC3E}">
        <p14:creationId xmlns:p14="http://schemas.microsoft.com/office/powerpoint/2010/main" val="3747567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klinkma\AppData\Local\Microsoft\Windows\Temporary Internet Files\Content.IE5\7KJN58EW\just_frames_5_by_scrapbee[1].pn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809625" y="-30078"/>
            <a:ext cx="7229475" cy="5173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3562" y="1042854"/>
            <a:ext cx="5233988" cy="3647152"/>
          </a:xfrm>
          <a:prstGeom prst="rect">
            <a:avLst/>
          </a:prstGeom>
          <a:noFill/>
        </p:spPr>
        <p:txBody>
          <a:bodyPr wrap="square" rtlCol="0">
            <a:spAutoFit/>
          </a:bodyPr>
          <a:lstStyle/>
          <a:p>
            <a:pPr marL="385763" indent="-385763" defTabSz="685800" eaLnBrk="1" fontAlgn="auto" hangingPunct="1">
              <a:spcBef>
                <a:spcPts val="0"/>
              </a:spcBef>
              <a:spcAft>
                <a:spcPts val="900"/>
              </a:spcAft>
              <a:buFont typeface="+mj-lt"/>
              <a:buAutoNum type="arabicPeriod"/>
            </a:pPr>
            <a:r>
              <a:rPr lang="en-US" sz="1800" b="1" dirty="0">
                <a:solidFill>
                  <a:prstClr val="black"/>
                </a:solidFill>
                <a:latin typeface="Aptos" panose="02110004020202020204"/>
                <a:ea typeface="+mn-ea"/>
              </a:rPr>
              <a:t>Community shared visioning (convening) </a:t>
            </a:r>
            <a:endParaRPr lang="en-US" sz="1800" dirty="0">
              <a:solidFill>
                <a:prstClr val="black"/>
              </a:solidFill>
              <a:latin typeface="Aptos" panose="02110004020202020204"/>
              <a:ea typeface="+mn-ea"/>
            </a:endParaRPr>
          </a:p>
          <a:p>
            <a:pPr marL="385763" indent="-385763" defTabSz="685800" eaLnBrk="1" fontAlgn="auto" hangingPunct="1">
              <a:spcBef>
                <a:spcPts val="0"/>
              </a:spcBef>
              <a:spcAft>
                <a:spcPts val="900"/>
              </a:spcAft>
              <a:buFont typeface="+mj-lt"/>
              <a:buAutoNum type="arabicPeriod"/>
            </a:pPr>
            <a:r>
              <a:rPr lang="en-US" sz="1800" b="1" dirty="0">
                <a:solidFill>
                  <a:prstClr val="black"/>
                </a:solidFill>
                <a:latin typeface="Aptos" panose="02110004020202020204"/>
                <a:ea typeface="+mn-ea"/>
              </a:rPr>
              <a:t>“All Aboard!” </a:t>
            </a:r>
            <a:r>
              <a:rPr lang="en-US" sz="1800" dirty="0">
                <a:solidFill>
                  <a:prstClr val="black"/>
                </a:solidFill>
                <a:latin typeface="Aptos" panose="02110004020202020204"/>
                <a:ea typeface="+mn-ea"/>
              </a:rPr>
              <a:t>(who’s in? who’s out?) </a:t>
            </a:r>
          </a:p>
          <a:p>
            <a:pPr marL="300038" lvl="1" defTabSz="685800" eaLnBrk="1" fontAlgn="auto" hangingPunct="1">
              <a:spcBef>
                <a:spcPts val="0"/>
              </a:spcBef>
              <a:spcAft>
                <a:spcPts val="900"/>
              </a:spcAft>
            </a:pPr>
            <a:r>
              <a:rPr lang="en-US" sz="1500" i="1" dirty="0">
                <a:solidFill>
                  <a:srgbClr val="FF0000"/>
                </a:solidFill>
                <a:latin typeface="Aptos" panose="02110004020202020204"/>
                <a:ea typeface="+mn-ea"/>
              </a:rPr>
              <a:t>	at this point, is there an emergent community?</a:t>
            </a:r>
            <a:endParaRPr lang="en-US" sz="1500" dirty="0">
              <a:solidFill>
                <a:prstClr val="black"/>
              </a:solidFill>
              <a:latin typeface="Aptos" panose="02110004020202020204"/>
              <a:ea typeface="+mn-ea"/>
            </a:endParaRPr>
          </a:p>
          <a:p>
            <a:pPr marL="385763" indent="-385763" defTabSz="685800" eaLnBrk="1" fontAlgn="auto" hangingPunct="1">
              <a:spcBef>
                <a:spcPts val="0"/>
              </a:spcBef>
              <a:spcAft>
                <a:spcPts val="900"/>
              </a:spcAft>
              <a:buFont typeface="+mj-lt"/>
              <a:buAutoNum type="arabicPeriod" startAt="3"/>
            </a:pPr>
            <a:r>
              <a:rPr lang="en-US" sz="1800" b="1" dirty="0">
                <a:solidFill>
                  <a:prstClr val="black"/>
                </a:solidFill>
                <a:latin typeface="Aptos" panose="02110004020202020204"/>
                <a:ea typeface="+mn-ea"/>
              </a:rPr>
              <a:t>Bringing in medical care delivery system(s) </a:t>
            </a:r>
            <a:endParaRPr lang="en-US" sz="1800" dirty="0">
              <a:solidFill>
                <a:prstClr val="black"/>
              </a:solidFill>
              <a:latin typeface="Aptos" panose="02110004020202020204"/>
              <a:ea typeface="+mn-ea"/>
            </a:endParaRPr>
          </a:p>
          <a:p>
            <a:pPr marL="300038" lvl="1" defTabSz="685800" eaLnBrk="1" fontAlgn="auto" hangingPunct="1">
              <a:spcBef>
                <a:spcPts val="0"/>
              </a:spcBef>
              <a:spcAft>
                <a:spcPts val="900"/>
              </a:spcAft>
            </a:pPr>
            <a:r>
              <a:rPr lang="en-US" sz="1500" i="1" dirty="0">
                <a:solidFill>
                  <a:srgbClr val="FF0000"/>
                </a:solidFill>
                <a:latin typeface="Aptos" panose="02110004020202020204"/>
                <a:ea typeface="+mn-ea"/>
              </a:rPr>
              <a:t>	as partners, not as controllers</a:t>
            </a:r>
          </a:p>
          <a:p>
            <a:pPr marL="385763" indent="-385763" defTabSz="685800" eaLnBrk="1" fontAlgn="auto" hangingPunct="1">
              <a:spcBef>
                <a:spcPts val="0"/>
              </a:spcBef>
              <a:spcAft>
                <a:spcPts val="900"/>
              </a:spcAft>
              <a:buFont typeface="+mj-lt"/>
              <a:buAutoNum type="arabicPeriod" startAt="4"/>
            </a:pPr>
            <a:r>
              <a:rPr lang="en-US" sz="1800" b="1" dirty="0">
                <a:solidFill>
                  <a:prstClr val="black"/>
                </a:solidFill>
                <a:latin typeface="Aptos" panose="02110004020202020204"/>
                <a:ea typeface="+mn-ea"/>
              </a:rPr>
              <a:t>Bringing in IT suppliers and vendors</a:t>
            </a:r>
            <a:endParaRPr lang="en-US" sz="1800" dirty="0">
              <a:solidFill>
                <a:prstClr val="black"/>
              </a:solidFill>
              <a:latin typeface="Aptos" panose="02110004020202020204"/>
              <a:ea typeface="+mn-ea"/>
            </a:endParaRPr>
          </a:p>
          <a:p>
            <a:pPr marL="342900" lvl="1" defTabSz="685800" eaLnBrk="1" fontAlgn="auto" hangingPunct="1">
              <a:spcBef>
                <a:spcPts val="0"/>
              </a:spcBef>
              <a:spcAft>
                <a:spcPts val="900"/>
              </a:spcAft>
            </a:pPr>
            <a:r>
              <a:rPr lang="en-US" sz="1500" b="1" i="1" dirty="0">
                <a:solidFill>
                  <a:srgbClr val="FF0000"/>
                </a:solidFill>
                <a:latin typeface="Aptos" panose="02110004020202020204"/>
                <a:ea typeface="+mn-ea"/>
              </a:rPr>
              <a:t>	</a:t>
            </a:r>
            <a:r>
              <a:rPr lang="en-US" sz="1500" i="1" dirty="0">
                <a:solidFill>
                  <a:srgbClr val="FF0000"/>
                </a:solidFill>
                <a:latin typeface="Aptos" panose="02110004020202020204"/>
                <a:ea typeface="+mn-ea"/>
              </a:rPr>
              <a:t>to support co-designed care model and workflow</a:t>
            </a:r>
          </a:p>
          <a:p>
            <a:pPr marL="385763" indent="-385763" defTabSz="685800" eaLnBrk="1" fontAlgn="auto" hangingPunct="1">
              <a:spcBef>
                <a:spcPts val="0"/>
              </a:spcBef>
              <a:spcAft>
                <a:spcPts val="900"/>
              </a:spcAft>
              <a:buFont typeface="+mj-lt"/>
              <a:buAutoNum type="arabicPeriod" startAt="4"/>
            </a:pPr>
            <a:r>
              <a:rPr lang="en-US" sz="1800" b="1" dirty="0">
                <a:solidFill>
                  <a:prstClr val="black"/>
                </a:solidFill>
                <a:latin typeface="Aptos" panose="02110004020202020204"/>
                <a:ea typeface="+mn-ea"/>
              </a:rPr>
              <a:t>Developing governance structure and ownership </a:t>
            </a:r>
            <a:endParaRPr lang="en-US" sz="1800" dirty="0">
              <a:solidFill>
                <a:prstClr val="black"/>
              </a:solidFill>
              <a:latin typeface="Aptos" panose="02110004020202020204"/>
              <a:ea typeface="+mn-ea"/>
            </a:endParaRPr>
          </a:p>
          <a:p>
            <a:pPr defTabSz="685800" eaLnBrk="1" fontAlgn="auto" hangingPunct="1">
              <a:spcBef>
                <a:spcPts val="0"/>
              </a:spcBef>
              <a:spcAft>
                <a:spcPts val="0"/>
              </a:spcAft>
            </a:pPr>
            <a:endParaRPr lang="en-US" sz="1800" dirty="0">
              <a:solidFill>
                <a:prstClr val="black"/>
              </a:solidFill>
              <a:latin typeface="Aptos" panose="02110004020202020204"/>
              <a:ea typeface="+mn-ea"/>
            </a:endParaRPr>
          </a:p>
        </p:txBody>
      </p:sp>
      <p:sp>
        <p:nvSpPr>
          <p:cNvPr id="4" name="Title 2"/>
          <p:cNvSpPr txBox="1">
            <a:spLocks/>
          </p:cNvSpPr>
          <p:nvPr/>
        </p:nvSpPr>
        <p:spPr>
          <a:xfrm>
            <a:off x="2277296" y="153010"/>
            <a:ext cx="4057650" cy="457200"/>
          </a:xfrm>
          <a:prstGeom prst="rect">
            <a:avLst/>
          </a:prstGeom>
          <a:solidFill>
            <a:srgbClr val="9A7902"/>
          </a:solidFill>
          <a:ln w="38100">
            <a:solidFill>
              <a:schemeClr val="tx1"/>
            </a:solidFill>
          </a:ln>
        </p:spPr>
        <p:txBody>
          <a:bodyPr vert="horz" lIns="68580" tIns="34290" rIns="68580" bIns="34290" rtlCol="0">
            <a:normAutofit fontScale="7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fontAlgn="auto">
              <a:spcAft>
                <a:spcPts val="0"/>
              </a:spcAft>
              <a:buNone/>
            </a:pPr>
            <a:r>
              <a:rPr lang="en-US" sz="2700" b="1" dirty="0">
                <a:solidFill>
                  <a:prstClr val="white"/>
                </a:solidFill>
                <a:latin typeface="Aptos" panose="02110004020202020204"/>
              </a:rPr>
              <a:t>Some critical points along path</a:t>
            </a:r>
          </a:p>
        </p:txBody>
      </p:sp>
      <p:sp>
        <p:nvSpPr>
          <p:cNvPr id="2" name="Slide Number Placeholder 3">
            <a:extLst>
              <a:ext uri="{FF2B5EF4-FFF2-40B4-BE49-F238E27FC236}">
                <a16:creationId xmlns:a16="http://schemas.microsoft.com/office/drawing/2014/main" id="{6F612FF3-8F9E-1EC2-333D-947A43940761}"/>
              </a:ext>
            </a:extLst>
          </p:cNvPr>
          <p:cNvSpPr txBox="1">
            <a:spLocks/>
          </p:cNvSpPr>
          <p:nvPr/>
        </p:nvSpPr>
        <p:spPr>
          <a:xfrm>
            <a:off x="8683438" y="153010"/>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20</a:t>
            </a:fld>
            <a:endParaRPr lang="en-US" sz="1200" dirty="0">
              <a:solidFill>
                <a:schemeClr val="tx1"/>
              </a:solidFill>
              <a:latin typeface="Museo Slab 500"/>
            </a:endParaRPr>
          </a:p>
        </p:txBody>
      </p:sp>
    </p:spTree>
    <p:extLst>
      <p:ext uri="{BB962C8B-B14F-4D97-AF65-F5344CB8AC3E}">
        <p14:creationId xmlns:p14="http://schemas.microsoft.com/office/powerpoint/2010/main" val="99665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95" y="342901"/>
            <a:ext cx="7886700" cy="656322"/>
          </a:xfrm>
        </p:spPr>
        <p:txBody>
          <a:bodyPr>
            <a:normAutofit/>
          </a:bodyPr>
          <a:lstStyle/>
          <a:p>
            <a:r>
              <a:rPr lang="en-US" sz="3000" dirty="0">
                <a:latin typeface="+mn-lt"/>
              </a:rPr>
              <a:t>Lessons learned in community codesign work</a:t>
            </a:r>
          </a:p>
        </p:txBody>
      </p:sp>
      <p:sp>
        <p:nvSpPr>
          <p:cNvPr id="3" name="Content Placeholder 2"/>
          <p:cNvSpPr>
            <a:spLocks noGrp="1"/>
          </p:cNvSpPr>
          <p:nvPr>
            <p:ph idx="1"/>
          </p:nvPr>
        </p:nvSpPr>
        <p:spPr>
          <a:xfrm>
            <a:off x="628650" y="1190911"/>
            <a:ext cx="8163306" cy="3609689"/>
          </a:xfrm>
        </p:spPr>
        <p:txBody>
          <a:bodyPr>
            <a:normAutofit/>
          </a:bodyPr>
          <a:lstStyle/>
          <a:p>
            <a:pPr>
              <a:lnSpc>
                <a:spcPct val="100000"/>
              </a:lnSpc>
            </a:pPr>
            <a:r>
              <a:rPr lang="en-US" sz="1800" dirty="0"/>
              <a:t>We need to STUDY THIS PROCESS IN MORE DEPTH</a:t>
            </a:r>
          </a:p>
          <a:p>
            <a:pPr>
              <a:lnSpc>
                <a:spcPct val="100000"/>
              </a:lnSpc>
            </a:pPr>
            <a:r>
              <a:rPr lang="en-US" sz="1800" dirty="0"/>
              <a:t>This is a fragile process –</a:t>
            </a:r>
          </a:p>
          <a:p>
            <a:pPr lvl="1">
              <a:lnSpc>
                <a:spcPct val="100000"/>
              </a:lnSpc>
            </a:pPr>
            <a:r>
              <a:rPr lang="en-US" sz="1500" dirty="0"/>
              <a:t>Differences in motivations, incentives, goals among partners (medical and CBO)</a:t>
            </a:r>
          </a:p>
          <a:p>
            <a:pPr lvl="1">
              <a:lnSpc>
                <a:spcPct val="100000"/>
              </a:lnSpc>
            </a:pPr>
            <a:r>
              <a:rPr lang="en-US" sz="1500" dirty="0"/>
              <a:t>Differences in care model between medical and community organizations</a:t>
            </a:r>
          </a:p>
          <a:p>
            <a:pPr lvl="1">
              <a:lnSpc>
                <a:spcPct val="100000"/>
              </a:lnSpc>
            </a:pPr>
            <a:r>
              <a:rPr lang="en-US" sz="1500" dirty="0"/>
              <a:t>Significant power differential </a:t>
            </a:r>
          </a:p>
          <a:p>
            <a:pPr>
              <a:lnSpc>
                <a:spcPct val="100000"/>
              </a:lnSpc>
            </a:pPr>
            <a:r>
              <a:rPr lang="en-US" sz="1800" dirty="0"/>
              <a:t>ASSEMBLAGES, not partnerships, are the rule</a:t>
            </a:r>
          </a:p>
          <a:p>
            <a:pPr>
              <a:lnSpc>
                <a:spcPct val="100000"/>
              </a:lnSpc>
            </a:pPr>
            <a:r>
              <a:rPr lang="en-US" sz="1800" dirty="0"/>
              <a:t>How do differences get worked out?</a:t>
            </a:r>
          </a:p>
          <a:p>
            <a:pPr lvl="1">
              <a:lnSpc>
                <a:spcPct val="100000"/>
              </a:lnSpc>
            </a:pPr>
            <a:r>
              <a:rPr lang="en-US" sz="1500" dirty="0"/>
              <a:t>Initiative tends to be with medical enterprise</a:t>
            </a:r>
          </a:p>
          <a:p>
            <a:pPr lvl="1">
              <a:lnSpc>
                <a:spcPct val="100000"/>
              </a:lnSpc>
            </a:pPr>
            <a:r>
              <a:rPr lang="en-US" sz="1500" dirty="0"/>
              <a:t>Solutions can take one of 3 forms (Enterprise, Hub and Spoke, Community Hub) but power differential can greatly influence this</a:t>
            </a:r>
          </a:p>
          <a:p>
            <a:pPr>
              <a:lnSpc>
                <a:spcPct val="100000"/>
              </a:lnSpc>
            </a:pPr>
            <a:r>
              <a:rPr lang="en-US" sz="1800" dirty="0"/>
              <a:t>Addressing power differential is critical</a:t>
            </a:r>
          </a:p>
        </p:txBody>
      </p:sp>
      <p:cxnSp>
        <p:nvCxnSpPr>
          <p:cNvPr id="4" name="Straight Connector 3">
            <a:extLst>
              <a:ext uri="{FF2B5EF4-FFF2-40B4-BE49-F238E27FC236}">
                <a16:creationId xmlns:a16="http://schemas.microsoft.com/office/drawing/2014/main" id="{DCEFFEA5-5516-FF8A-2869-47CC5ECD3ED5}"/>
              </a:ext>
            </a:extLst>
          </p:cNvPr>
          <p:cNvCxnSpPr>
            <a:cxnSpLocks/>
          </p:cNvCxnSpPr>
          <p:nvPr/>
        </p:nvCxnSpPr>
        <p:spPr>
          <a:xfrm>
            <a:off x="402021" y="1002095"/>
            <a:ext cx="8175646" cy="0"/>
          </a:xfrm>
          <a:prstGeom prst="line">
            <a:avLst/>
          </a:prstGeom>
          <a:ln w="127000">
            <a:solidFill>
              <a:srgbClr val="00A3DB"/>
            </a:solidFill>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1F16D72E-B681-6844-2191-CD2D621B1B47}"/>
              </a:ext>
            </a:extLst>
          </p:cNvPr>
          <p:cNvSpPr txBox="1">
            <a:spLocks/>
          </p:cNvSpPr>
          <p:nvPr/>
        </p:nvSpPr>
        <p:spPr>
          <a:xfrm>
            <a:off x="8683438" y="205581"/>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21</a:t>
            </a:fld>
            <a:endParaRPr lang="en-US" sz="1200" dirty="0">
              <a:solidFill>
                <a:schemeClr val="tx1"/>
              </a:solidFill>
              <a:latin typeface="Museo Slab 500"/>
            </a:endParaRPr>
          </a:p>
        </p:txBody>
      </p:sp>
    </p:spTree>
    <p:extLst>
      <p:ext uri="{BB962C8B-B14F-4D97-AF65-F5344CB8AC3E}">
        <p14:creationId xmlns:p14="http://schemas.microsoft.com/office/powerpoint/2010/main" val="241137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Freeform 178"/>
          <p:cNvSpPr/>
          <p:nvPr/>
        </p:nvSpPr>
        <p:spPr bwMode="auto">
          <a:xfrm rot="4870283">
            <a:off x="3724808" y="2118915"/>
            <a:ext cx="257175" cy="232822"/>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grpSp>
        <p:nvGrpSpPr>
          <p:cNvPr id="169" name="Group 168"/>
          <p:cNvGrpSpPr/>
          <p:nvPr/>
        </p:nvGrpSpPr>
        <p:grpSpPr>
          <a:xfrm>
            <a:off x="2343150" y="2228851"/>
            <a:ext cx="3484959" cy="1978819"/>
            <a:chOff x="230188" y="3932238"/>
            <a:chExt cx="4646612" cy="2638425"/>
          </a:xfrm>
        </p:grpSpPr>
        <p:sp>
          <p:nvSpPr>
            <p:cNvPr id="4" name="Oval 3"/>
            <p:cNvSpPr/>
            <p:nvPr/>
          </p:nvSpPr>
          <p:spPr bwMode="auto">
            <a:xfrm>
              <a:off x="855663" y="5475288"/>
              <a:ext cx="360362" cy="3603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5" name="TextBox 4"/>
            <p:cNvSpPr txBox="1">
              <a:spLocks noChangeArrowheads="1"/>
            </p:cNvSpPr>
            <p:nvPr/>
          </p:nvSpPr>
          <p:spPr bwMode="auto">
            <a:xfrm>
              <a:off x="1731963" y="5915024"/>
              <a:ext cx="31448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r>
                <a:rPr lang="en-GB" altLang="en-US" sz="1200">
                  <a:solidFill>
                    <a:prstClr val="black"/>
                  </a:solidFill>
                  <a:ea typeface="+mn-ea"/>
                </a:rPr>
                <a:t>Other community “spoke” systems (end points)</a:t>
              </a:r>
            </a:p>
          </p:txBody>
        </p:sp>
        <p:grpSp>
          <p:nvGrpSpPr>
            <p:cNvPr id="6" name="Group 5"/>
            <p:cNvGrpSpPr>
              <a:grpSpLocks/>
            </p:cNvGrpSpPr>
            <p:nvPr/>
          </p:nvGrpSpPr>
          <p:grpSpPr bwMode="auto">
            <a:xfrm>
              <a:off x="2178050" y="3932238"/>
              <a:ext cx="1746250" cy="1392237"/>
              <a:chOff x="1985570" y="3932448"/>
              <a:chExt cx="1746877" cy="1392487"/>
            </a:xfrm>
          </p:grpSpPr>
          <p:sp>
            <p:nvSpPr>
              <p:cNvPr id="7" name="Oval 6"/>
              <p:cNvSpPr/>
              <p:nvPr/>
            </p:nvSpPr>
            <p:spPr>
              <a:xfrm>
                <a:off x="1985570" y="3932448"/>
                <a:ext cx="1534076" cy="13924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grpSp>
            <p:nvGrpSpPr>
              <p:cNvPr id="8" name="Group 29"/>
              <p:cNvGrpSpPr>
                <a:grpSpLocks/>
              </p:cNvGrpSpPr>
              <p:nvPr/>
            </p:nvGrpSpPr>
            <p:grpSpPr bwMode="auto">
              <a:xfrm>
                <a:off x="2098373" y="4375154"/>
                <a:ext cx="495088" cy="500358"/>
                <a:chOff x="2098373" y="4375154"/>
                <a:chExt cx="495088" cy="500358"/>
              </a:xfrm>
            </p:grpSpPr>
            <p:sp>
              <p:nvSpPr>
                <p:cNvPr id="92" name="Freeform 80"/>
                <p:cNvSpPr>
                  <a:spLocks/>
                </p:cNvSpPr>
                <p:nvPr/>
              </p:nvSpPr>
              <p:spPr bwMode="auto">
                <a:xfrm>
                  <a:off x="2417441" y="4492534"/>
                  <a:ext cx="77474" cy="136242"/>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3" name="Freeform 81"/>
                <p:cNvSpPr>
                  <a:spLocks/>
                </p:cNvSpPr>
                <p:nvPr/>
              </p:nvSpPr>
              <p:spPr bwMode="auto">
                <a:xfrm>
                  <a:off x="2443076" y="4495755"/>
                  <a:ext cx="77474" cy="136242"/>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4" name="Freeform 87"/>
                <p:cNvSpPr>
                  <a:spLocks/>
                </p:cNvSpPr>
                <p:nvPr/>
              </p:nvSpPr>
              <p:spPr bwMode="auto">
                <a:xfrm flipV="1">
                  <a:off x="2417441" y="4611739"/>
                  <a:ext cx="77474" cy="136048"/>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5" name="Freeform 88"/>
                <p:cNvSpPr>
                  <a:spLocks/>
                </p:cNvSpPr>
                <p:nvPr/>
              </p:nvSpPr>
              <p:spPr bwMode="auto">
                <a:xfrm flipV="1">
                  <a:off x="2443076" y="4608521"/>
                  <a:ext cx="77474" cy="136048"/>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6" name="Freeform 90"/>
                <p:cNvSpPr>
                  <a:spLocks/>
                </p:cNvSpPr>
                <p:nvPr/>
              </p:nvSpPr>
              <p:spPr bwMode="auto">
                <a:xfrm>
                  <a:off x="2339856" y="4494523"/>
                  <a:ext cx="77474" cy="136242"/>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7" name="Freeform 91"/>
                <p:cNvSpPr>
                  <a:spLocks/>
                </p:cNvSpPr>
                <p:nvPr/>
              </p:nvSpPr>
              <p:spPr bwMode="auto">
                <a:xfrm>
                  <a:off x="2365491" y="4497745"/>
                  <a:ext cx="77474" cy="136242"/>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8" name="Freeform 106"/>
                <p:cNvSpPr>
                  <a:spLocks/>
                </p:cNvSpPr>
                <p:nvPr/>
              </p:nvSpPr>
              <p:spPr bwMode="auto">
                <a:xfrm>
                  <a:off x="2260755" y="4496911"/>
                  <a:ext cx="77474" cy="136242"/>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9" name="Freeform 107"/>
                <p:cNvSpPr>
                  <a:spLocks/>
                </p:cNvSpPr>
                <p:nvPr/>
              </p:nvSpPr>
              <p:spPr bwMode="auto">
                <a:xfrm>
                  <a:off x="2286390" y="4500133"/>
                  <a:ext cx="77474" cy="136242"/>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0" name="Freeform 113"/>
                <p:cNvSpPr>
                  <a:spLocks/>
                </p:cNvSpPr>
                <p:nvPr/>
              </p:nvSpPr>
              <p:spPr bwMode="auto">
                <a:xfrm>
                  <a:off x="2296460" y="4393457"/>
                  <a:ext cx="67403" cy="83913"/>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1" name="Freeform 114"/>
                <p:cNvSpPr>
                  <a:spLocks/>
                </p:cNvSpPr>
                <p:nvPr/>
              </p:nvSpPr>
              <p:spPr bwMode="auto">
                <a:xfrm>
                  <a:off x="2270864" y="4396684"/>
                  <a:ext cx="67403" cy="83913"/>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2" name="Line 121"/>
                <p:cNvSpPr>
                  <a:spLocks noChangeShapeType="1"/>
                </p:cNvSpPr>
                <p:nvPr/>
              </p:nvSpPr>
              <p:spPr bwMode="auto">
                <a:xfrm flipH="1">
                  <a:off x="2260503" y="4499786"/>
                  <a:ext cx="0" cy="274063"/>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3" name="Freeform 122"/>
                <p:cNvSpPr>
                  <a:spLocks/>
                </p:cNvSpPr>
                <p:nvPr/>
              </p:nvSpPr>
              <p:spPr bwMode="auto">
                <a:xfrm flipH="1">
                  <a:off x="2196312" y="4429268"/>
                  <a:ext cx="63967" cy="89679"/>
                </a:xfrm>
                <a:custGeom>
                  <a:avLst/>
                  <a:gdLst>
                    <a:gd name="T0" fmla="*/ 0 w 225"/>
                    <a:gd name="T1" fmla="*/ 2147483647 h 668"/>
                    <a:gd name="T2" fmla="*/ 0 w 225"/>
                    <a:gd name="T3" fmla="*/ 2147483647 h 668"/>
                    <a:gd name="T4" fmla="*/ 2147483647 w 225"/>
                    <a:gd name="T5" fmla="*/ 2147483647 h 668"/>
                    <a:gd name="T6" fmla="*/ 2147483647 w 225"/>
                    <a:gd name="T7" fmla="*/ 2147483647 h 668"/>
                    <a:gd name="T8" fmla="*/ 2147483647 w 225"/>
                    <a:gd name="T9" fmla="*/ 0 h 668"/>
                    <a:gd name="T10" fmla="*/ 0 60000 65536"/>
                    <a:gd name="T11" fmla="*/ 0 60000 65536"/>
                    <a:gd name="T12" fmla="*/ 0 60000 65536"/>
                    <a:gd name="T13" fmla="*/ 0 60000 65536"/>
                    <a:gd name="T14" fmla="*/ 0 60000 65536"/>
                    <a:gd name="T15" fmla="*/ 0 w 225"/>
                    <a:gd name="T16" fmla="*/ 0 h 668"/>
                    <a:gd name="T17" fmla="*/ 225 w 225"/>
                    <a:gd name="T18" fmla="*/ 668 h 668"/>
                  </a:gdLst>
                  <a:ahLst/>
                  <a:cxnLst>
                    <a:cxn ang="T10">
                      <a:pos x="T0" y="T1"/>
                    </a:cxn>
                    <a:cxn ang="T11">
                      <a:pos x="T2" y="T3"/>
                    </a:cxn>
                    <a:cxn ang="T12">
                      <a:pos x="T4" y="T5"/>
                    </a:cxn>
                    <a:cxn ang="T13">
                      <a:pos x="T6" y="T7"/>
                    </a:cxn>
                    <a:cxn ang="T14">
                      <a:pos x="T8" y="T9"/>
                    </a:cxn>
                  </a:cxnLst>
                  <a:rect l="T15" t="T16" r="T17" b="T18"/>
                  <a:pathLst>
                    <a:path w="225" h="668">
                      <a:moveTo>
                        <a:pt x="0" y="668"/>
                      </a:moveTo>
                      <a:lnTo>
                        <a:pt x="0" y="398"/>
                      </a:lnTo>
                      <a:lnTo>
                        <a:pt x="7" y="334"/>
                      </a:lnTo>
                      <a:lnTo>
                        <a:pt x="27" y="300"/>
                      </a:lnTo>
                      <a:lnTo>
                        <a:pt x="225" y="0"/>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4" name="Line 82"/>
                <p:cNvSpPr>
                  <a:spLocks noChangeShapeType="1"/>
                </p:cNvSpPr>
                <p:nvPr/>
              </p:nvSpPr>
              <p:spPr bwMode="auto">
                <a:xfrm flipH="1">
                  <a:off x="2520550" y="4375154"/>
                  <a:ext cx="0" cy="356319"/>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5" name="Line 83"/>
                <p:cNvSpPr>
                  <a:spLocks noChangeShapeType="1"/>
                </p:cNvSpPr>
                <p:nvPr/>
              </p:nvSpPr>
              <p:spPr bwMode="auto">
                <a:xfrm flipH="1">
                  <a:off x="2493320" y="4375154"/>
                  <a:ext cx="0" cy="359303"/>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6" name="Line 84"/>
                <p:cNvSpPr>
                  <a:spLocks noChangeShapeType="1"/>
                </p:cNvSpPr>
                <p:nvPr/>
              </p:nvSpPr>
              <p:spPr bwMode="auto">
                <a:xfrm flipH="1">
                  <a:off x="2442965" y="4375154"/>
                  <a:ext cx="0" cy="371439"/>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7" name="Line 85"/>
                <p:cNvSpPr>
                  <a:spLocks noChangeShapeType="1"/>
                </p:cNvSpPr>
                <p:nvPr/>
              </p:nvSpPr>
              <p:spPr bwMode="auto">
                <a:xfrm flipH="1">
                  <a:off x="2417441" y="4375154"/>
                  <a:ext cx="0" cy="377606"/>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8" name="Line 92"/>
                <p:cNvSpPr>
                  <a:spLocks noChangeShapeType="1"/>
                </p:cNvSpPr>
                <p:nvPr/>
              </p:nvSpPr>
              <p:spPr bwMode="auto">
                <a:xfrm flipH="1">
                  <a:off x="2363612" y="4375154"/>
                  <a:ext cx="253" cy="497772"/>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09" name="Line 93"/>
                <p:cNvSpPr>
                  <a:spLocks noChangeShapeType="1"/>
                </p:cNvSpPr>
                <p:nvPr/>
              </p:nvSpPr>
              <p:spPr bwMode="auto">
                <a:xfrm flipH="1">
                  <a:off x="2339287" y="4375154"/>
                  <a:ext cx="0" cy="496976"/>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0" name="Freeform 94"/>
                <p:cNvSpPr>
                  <a:spLocks/>
                </p:cNvSpPr>
                <p:nvPr/>
              </p:nvSpPr>
              <p:spPr bwMode="auto">
                <a:xfrm flipV="1">
                  <a:off x="2339856" y="4613694"/>
                  <a:ext cx="77332" cy="134888"/>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1" name="Freeform 95"/>
                <p:cNvSpPr>
                  <a:spLocks/>
                </p:cNvSpPr>
                <p:nvPr/>
              </p:nvSpPr>
              <p:spPr bwMode="auto">
                <a:xfrm flipV="1">
                  <a:off x="2365381" y="4610710"/>
                  <a:ext cx="77585" cy="134689"/>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2" name="Freeform 97"/>
                <p:cNvSpPr>
                  <a:spLocks/>
                </p:cNvSpPr>
                <p:nvPr/>
              </p:nvSpPr>
              <p:spPr bwMode="auto">
                <a:xfrm flipH="1">
                  <a:off x="2493574" y="4394445"/>
                  <a:ext cx="67403" cy="83721"/>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3" name="Freeform 98"/>
                <p:cNvSpPr>
                  <a:spLocks/>
                </p:cNvSpPr>
                <p:nvPr/>
              </p:nvSpPr>
              <p:spPr bwMode="auto">
                <a:xfrm flipH="1">
                  <a:off x="2520874" y="4397665"/>
                  <a:ext cx="67403" cy="83721"/>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4" name="Line 99"/>
                <p:cNvSpPr>
                  <a:spLocks noChangeShapeType="1"/>
                </p:cNvSpPr>
                <p:nvPr/>
              </p:nvSpPr>
              <p:spPr bwMode="auto">
                <a:xfrm flipH="1">
                  <a:off x="2284763" y="4612102"/>
                  <a:ext cx="1517" cy="245702"/>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5" name="Line 100"/>
                <p:cNvSpPr>
                  <a:spLocks noChangeShapeType="1"/>
                </p:cNvSpPr>
                <p:nvPr/>
              </p:nvSpPr>
              <p:spPr bwMode="auto">
                <a:xfrm flipH="1">
                  <a:off x="2259239" y="4612102"/>
                  <a:ext cx="1264" cy="245702"/>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6" name="Freeform 101"/>
                <p:cNvSpPr>
                  <a:spLocks/>
                </p:cNvSpPr>
                <p:nvPr/>
              </p:nvSpPr>
              <p:spPr bwMode="auto">
                <a:xfrm>
                  <a:off x="2180391" y="4613893"/>
                  <a:ext cx="80112" cy="136280"/>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7" name="Freeform 102"/>
                <p:cNvSpPr>
                  <a:spLocks/>
                </p:cNvSpPr>
                <p:nvPr/>
              </p:nvSpPr>
              <p:spPr bwMode="auto">
                <a:xfrm>
                  <a:off x="2208695" y="4622050"/>
                  <a:ext cx="77585" cy="136280"/>
                </a:xfrm>
                <a:custGeom>
                  <a:avLst/>
                  <a:gdLst>
                    <a:gd name="T0" fmla="*/ 2147483647 w 468"/>
                    <a:gd name="T1" fmla="*/ 0 h 1512"/>
                    <a:gd name="T2" fmla="*/ 2147483647 w 468"/>
                    <a:gd name="T3" fmla="*/ 2147483647 h 1512"/>
                    <a:gd name="T4" fmla="*/ 2147483647 w 468"/>
                    <a:gd name="T5" fmla="*/ 2147483647 h 1512"/>
                    <a:gd name="T6" fmla="*/ 2147483647 w 468"/>
                    <a:gd name="T7" fmla="*/ 2147483647 h 1512"/>
                    <a:gd name="T8" fmla="*/ 2147483647 w 468"/>
                    <a:gd name="T9" fmla="*/ 2147483647 h 1512"/>
                    <a:gd name="T10" fmla="*/ 2147483647 w 468"/>
                    <a:gd name="T11" fmla="*/ 2147483647 h 1512"/>
                    <a:gd name="T12" fmla="*/ 0 w 468"/>
                    <a:gd name="T13" fmla="*/ 2147483647 h 1512"/>
                    <a:gd name="T14" fmla="*/ 0 w 468"/>
                    <a:gd name="T15" fmla="*/ 2147483647 h 1512"/>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512"/>
                    <a:gd name="T26" fmla="*/ 468 w 468"/>
                    <a:gd name="T27" fmla="*/ 1512 h 1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512">
                      <a:moveTo>
                        <a:pt x="468" y="0"/>
                      </a:moveTo>
                      <a:lnTo>
                        <a:pt x="468" y="402"/>
                      </a:lnTo>
                      <a:lnTo>
                        <a:pt x="456" y="498"/>
                      </a:lnTo>
                      <a:lnTo>
                        <a:pt x="408" y="582"/>
                      </a:lnTo>
                      <a:lnTo>
                        <a:pt x="60" y="1032"/>
                      </a:lnTo>
                      <a:lnTo>
                        <a:pt x="24" y="1116"/>
                      </a:lnTo>
                      <a:lnTo>
                        <a:pt x="0" y="1206"/>
                      </a:lnTo>
                      <a:lnTo>
                        <a:pt x="0" y="1512"/>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8" name="Freeform 103"/>
                <p:cNvSpPr>
                  <a:spLocks/>
                </p:cNvSpPr>
                <p:nvPr/>
              </p:nvSpPr>
              <p:spPr bwMode="auto">
                <a:xfrm flipH="1">
                  <a:off x="2179520" y="4732865"/>
                  <a:ext cx="79719" cy="142249"/>
                </a:xfrm>
                <a:custGeom>
                  <a:avLst/>
                  <a:gdLst>
                    <a:gd name="T0" fmla="*/ 2147483647 w 353"/>
                    <a:gd name="T1" fmla="*/ 2147483647 h 906"/>
                    <a:gd name="T2" fmla="*/ 0 w 353"/>
                    <a:gd name="T3" fmla="*/ 2147483647 h 906"/>
                    <a:gd name="T4" fmla="*/ 2147483647 w 353"/>
                    <a:gd name="T5" fmla="*/ 2147483647 h 906"/>
                    <a:gd name="T6" fmla="*/ 2147483647 w 353"/>
                    <a:gd name="T7" fmla="*/ 2147483647 h 906"/>
                    <a:gd name="T8" fmla="*/ 2147483647 w 353"/>
                    <a:gd name="T9" fmla="*/ 2147483647 h 906"/>
                    <a:gd name="T10" fmla="*/ 2147483647 w 353"/>
                    <a:gd name="T11" fmla="*/ 2147483647 h 906"/>
                    <a:gd name="T12" fmla="*/ 2147483647 w 353"/>
                    <a:gd name="T13" fmla="*/ 2147483647 h 906"/>
                    <a:gd name="T14" fmla="*/ 2147483647 w 353"/>
                    <a:gd name="T15" fmla="*/ 0 h 906"/>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906"/>
                    <a:gd name="T26" fmla="*/ 353 w 353"/>
                    <a:gd name="T27" fmla="*/ 906 h 9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906">
                      <a:moveTo>
                        <a:pt x="5" y="906"/>
                      </a:moveTo>
                      <a:lnTo>
                        <a:pt x="0" y="642"/>
                      </a:lnTo>
                      <a:lnTo>
                        <a:pt x="9" y="586"/>
                      </a:lnTo>
                      <a:lnTo>
                        <a:pt x="45" y="538"/>
                      </a:lnTo>
                      <a:lnTo>
                        <a:pt x="308" y="277"/>
                      </a:lnTo>
                      <a:lnTo>
                        <a:pt x="335" y="229"/>
                      </a:lnTo>
                      <a:lnTo>
                        <a:pt x="353" y="177"/>
                      </a:lnTo>
                      <a:lnTo>
                        <a:pt x="353" y="0"/>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19" name="Freeform 104"/>
                <p:cNvSpPr>
                  <a:spLocks/>
                </p:cNvSpPr>
                <p:nvPr/>
              </p:nvSpPr>
              <p:spPr bwMode="auto">
                <a:xfrm flipH="1">
                  <a:off x="2207685" y="4738634"/>
                  <a:ext cx="77837" cy="123150"/>
                </a:xfrm>
                <a:custGeom>
                  <a:avLst/>
                  <a:gdLst>
                    <a:gd name="T0" fmla="*/ 0 w 348"/>
                    <a:gd name="T1" fmla="*/ 2147483647 h 784"/>
                    <a:gd name="T2" fmla="*/ 0 w 348"/>
                    <a:gd name="T3" fmla="*/ 2147483647 h 784"/>
                    <a:gd name="T4" fmla="*/ 2147483647 w 348"/>
                    <a:gd name="T5" fmla="*/ 2147483647 h 784"/>
                    <a:gd name="T6" fmla="*/ 2147483647 w 348"/>
                    <a:gd name="T7" fmla="*/ 2147483647 h 784"/>
                    <a:gd name="T8" fmla="*/ 2147483647 w 348"/>
                    <a:gd name="T9" fmla="*/ 2147483647 h 784"/>
                    <a:gd name="T10" fmla="*/ 2147483647 w 348"/>
                    <a:gd name="T11" fmla="*/ 2147483647 h 784"/>
                    <a:gd name="T12" fmla="*/ 2147483647 w 348"/>
                    <a:gd name="T13" fmla="*/ 2147483647 h 784"/>
                    <a:gd name="T14" fmla="*/ 2147483647 w 348"/>
                    <a:gd name="T15" fmla="*/ 0 h 784"/>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784"/>
                    <a:gd name="T26" fmla="*/ 348 w 348"/>
                    <a:gd name="T27" fmla="*/ 784 h 7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784">
                      <a:moveTo>
                        <a:pt x="0" y="784"/>
                      </a:moveTo>
                      <a:lnTo>
                        <a:pt x="0" y="553"/>
                      </a:lnTo>
                      <a:lnTo>
                        <a:pt x="9" y="498"/>
                      </a:lnTo>
                      <a:lnTo>
                        <a:pt x="45" y="450"/>
                      </a:lnTo>
                      <a:lnTo>
                        <a:pt x="303" y="192"/>
                      </a:lnTo>
                      <a:lnTo>
                        <a:pt x="330" y="143"/>
                      </a:lnTo>
                      <a:lnTo>
                        <a:pt x="348" y="92"/>
                      </a:lnTo>
                      <a:lnTo>
                        <a:pt x="345" y="0"/>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0" name="Line 108"/>
                <p:cNvSpPr>
                  <a:spLocks noChangeShapeType="1"/>
                </p:cNvSpPr>
                <p:nvPr/>
              </p:nvSpPr>
              <p:spPr bwMode="auto">
                <a:xfrm flipH="1">
                  <a:off x="2184306" y="4504868"/>
                  <a:ext cx="0" cy="239933"/>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1" name="Freeform 109"/>
                <p:cNvSpPr>
                  <a:spLocks/>
                </p:cNvSpPr>
                <p:nvPr/>
              </p:nvSpPr>
              <p:spPr bwMode="auto">
                <a:xfrm flipH="1">
                  <a:off x="2120115" y="4442796"/>
                  <a:ext cx="64190" cy="89726"/>
                </a:xfrm>
                <a:custGeom>
                  <a:avLst/>
                  <a:gdLst>
                    <a:gd name="T0" fmla="*/ 0 w 225"/>
                    <a:gd name="T1" fmla="*/ 2147483647 h 668"/>
                    <a:gd name="T2" fmla="*/ 0 w 225"/>
                    <a:gd name="T3" fmla="*/ 2147483647 h 668"/>
                    <a:gd name="T4" fmla="*/ 2147483647 w 225"/>
                    <a:gd name="T5" fmla="*/ 2147483647 h 668"/>
                    <a:gd name="T6" fmla="*/ 2147483647 w 225"/>
                    <a:gd name="T7" fmla="*/ 2147483647 h 668"/>
                    <a:gd name="T8" fmla="*/ 2147483647 w 225"/>
                    <a:gd name="T9" fmla="*/ 0 h 668"/>
                    <a:gd name="T10" fmla="*/ 0 60000 65536"/>
                    <a:gd name="T11" fmla="*/ 0 60000 65536"/>
                    <a:gd name="T12" fmla="*/ 0 60000 65536"/>
                    <a:gd name="T13" fmla="*/ 0 60000 65536"/>
                    <a:gd name="T14" fmla="*/ 0 60000 65536"/>
                    <a:gd name="T15" fmla="*/ 0 w 225"/>
                    <a:gd name="T16" fmla="*/ 0 h 668"/>
                    <a:gd name="T17" fmla="*/ 225 w 225"/>
                    <a:gd name="T18" fmla="*/ 668 h 668"/>
                  </a:gdLst>
                  <a:ahLst/>
                  <a:cxnLst>
                    <a:cxn ang="T10">
                      <a:pos x="T0" y="T1"/>
                    </a:cxn>
                    <a:cxn ang="T11">
                      <a:pos x="T2" y="T3"/>
                    </a:cxn>
                    <a:cxn ang="T12">
                      <a:pos x="T4" y="T5"/>
                    </a:cxn>
                    <a:cxn ang="T13">
                      <a:pos x="T6" y="T7"/>
                    </a:cxn>
                    <a:cxn ang="T14">
                      <a:pos x="T8" y="T9"/>
                    </a:cxn>
                  </a:cxnLst>
                  <a:rect l="T15" t="T16" r="T17" b="T18"/>
                  <a:pathLst>
                    <a:path w="225" h="668">
                      <a:moveTo>
                        <a:pt x="0" y="668"/>
                      </a:moveTo>
                      <a:lnTo>
                        <a:pt x="0" y="398"/>
                      </a:lnTo>
                      <a:lnTo>
                        <a:pt x="7" y="334"/>
                      </a:lnTo>
                      <a:lnTo>
                        <a:pt x="27" y="300"/>
                      </a:lnTo>
                      <a:lnTo>
                        <a:pt x="225" y="0"/>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2" name="Line 110"/>
                <p:cNvSpPr>
                  <a:spLocks noChangeShapeType="1"/>
                </p:cNvSpPr>
                <p:nvPr/>
              </p:nvSpPr>
              <p:spPr bwMode="auto">
                <a:xfrm flipH="1">
                  <a:off x="2209137" y="4518994"/>
                  <a:ext cx="0" cy="225808"/>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3" name="Freeform 111"/>
                <p:cNvSpPr>
                  <a:spLocks/>
                </p:cNvSpPr>
                <p:nvPr/>
              </p:nvSpPr>
              <p:spPr bwMode="auto">
                <a:xfrm flipH="1">
                  <a:off x="2142166" y="4436231"/>
                  <a:ext cx="67224" cy="93109"/>
                </a:xfrm>
                <a:custGeom>
                  <a:avLst/>
                  <a:gdLst>
                    <a:gd name="T0" fmla="*/ 0 w 237"/>
                    <a:gd name="T1" fmla="*/ 2147483647 h 693"/>
                    <a:gd name="T2" fmla="*/ 0 w 237"/>
                    <a:gd name="T3" fmla="*/ 2147483647 h 693"/>
                    <a:gd name="T4" fmla="*/ 2147483647 w 237"/>
                    <a:gd name="T5" fmla="*/ 2147483647 h 693"/>
                    <a:gd name="T6" fmla="*/ 2147483647 w 237"/>
                    <a:gd name="T7" fmla="*/ 2147483647 h 693"/>
                    <a:gd name="T8" fmla="*/ 2147483647 w 237"/>
                    <a:gd name="T9" fmla="*/ 0 h 693"/>
                    <a:gd name="T10" fmla="*/ 0 60000 65536"/>
                    <a:gd name="T11" fmla="*/ 0 60000 65536"/>
                    <a:gd name="T12" fmla="*/ 0 60000 65536"/>
                    <a:gd name="T13" fmla="*/ 0 60000 65536"/>
                    <a:gd name="T14" fmla="*/ 0 60000 65536"/>
                    <a:gd name="T15" fmla="*/ 0 w 237"/>
                    <a:gd name="T16" fmla="*/ 0 h 693"/>
                    <a:gd name="T17" fmla="*/ 237 w 237"/>
                    <a:gd name="T18" fmla="*/ 693 h 693"/>
                  </a:gdLst>
                  <a:ahLst/>
                  <a:cxnLst>
                    <a:cxn ang="T10">
                      <a:pos x="T0" y="T1"/>
                    </a:cxn>
                    <a:cxn ang="T11">
                      <a:pos x="T2" y="T3"/>
                    </a:cxn>
                    <a:cxn ang="T12">
                      <a:pos x="T4" y="T5"/>
                    </a:cxn>
                    <a:cxn ang="T13">
                      <a:pos x="T6" y="T7"/>
                    </a:cxn>
                    <a:cxn ang="T14">
                      <a:pos x="T8" y="T9"/>
                    </a:cxn>
                  </a:cxnLst>
                  <a:rect l="T15" t="T16" r="T17" b="T18"/>
                  <a:pathLst>
                    <a:path w="237" h="693">
                      <a:moveTo>
                        <a:pt x="0" y="693"/>
                      </a:moveTo>
                      <a:lnTo>
                        <a:pt x="0" y="423"/>
                      </a:lnTo>
                      <a:lnTo>
                        <a:pt x="7" y="359"/>
                      </a:lnTo>
                      <a:lnTo>
                        <a:pt x="35" y="302"/>
                      </a:lnTo>
                      <a:lnTo>
                        <a:pt x="237" y="0"/>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4" name="Freeform 115"/>
                <p:cNvSpPr>
                  <a:spLocks/>
                </p:cNvSpPr>
                <p:nvPr/>
              </p:nvSpPr>
              <p:spPr bwMode="auto">
                <a:xfrm flipH="1" flipV="1">
                  <a:off x="2494772" y="4734059"/>
                  <a:ext cx="67476" cy="83758"/>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5" name="Freeform 116"/>
                <p:cNvSpPr>
                  <a:spLocks/>
                </p:cNvSpPr>
                <p:nvPr/>
              </p:nvSpPr>
              <p:spPr bwMode="auto">
                <a:xfrm flipH="1" flipV="1">
                  <a:off x="2522002" y="4722519"/>
                  <a:ext cx="67224" cy="83957"/>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6" name="Freeform 117"/>
                <p:cNvSpPr>
                  <a:spLocks/>
                </p:cNvSpPr>
                <p:nvPr/>
              </p:nvSpPr>
              <p:spPr bwMode="auto">
                <a:xfrm flipH="1" flipV="1">
                  <a:off x="2417188" y="4746991"/>
                  <a:ext cx="67476" cy="83559"/>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7" name="Freeform 118"/>
                <p:cNvSpPr>
                  <a:spLocks/>
                </p:cNvSpPr>
                <p:nvPr/>
              </p:nvSpPr>
              <p:spPr bwMode="auto">
                <a:xfrm flipH="1" flipV="1">
                  <a:off x="2442965" y="4737043"/>
                  <a:ext cx="67476" cy="83758"/>
                </a:xfrm>
                <a:custGeom>
                  <a:avLst/>
                  <a:gdLst>
                    <a:gd name="T0" fmla="*/ 0 w 237"/>
                    <a:gd name="T1" fmla="*/ 0 h 624"/>
                    <a:gd name="T2" fmla="*/ 2147483647 w 237"/>
                    <a:gd name="T3" fmla="*/ 2147483647 h 624"/>
                    <a:gd name="T4" fmla="*/ 2147483647 w 237"/>
                    <a:gd name="T5" fmla="*/ 2147483647 h 624"/>
                    <a:gd name="T6" fmla="*/ 2147483647 w 237"/>
                    <a:gd name="T7" fmla="*/ 2147483647 h 624"/>
                    <a:gd name="T8" fmla="*/ 2147483647 w 237"/>
                    <a:gd name="T9" fmla="*/ 2147483647 h 624"/>
                    <a:gd name="T10" fmla="*/ 0 60000 65536"/>
                    <a:gd name="T11" fmla="*/ 0 60000 65536"/>
                    <a:gd name="T12" fmla="*/ 0 60000 65536"/>
                    <a:gd name="T13" fmla="*/ 0 60000 65536"/>
                    <a:gd name="T14" fmla="*/ 0 60000 65536"/>
                    <a:gd name="T15" fmla="*/ 0 w 237"/>
                    <a:gd name="T16" fmla="*/ 0 h 624"/>
                    <a:gd name="T17" fmla="*/ 237 w 237"/>
                    <a:gd name="T18" fmla="*/ 624 h 624"/>
                  </a:gdLst>
                  <a:ahLst/>
                  <a:cxnLst>
                    <a:cxn ang="T10">
                      <a:pos x="T0" y="T1"/>
                    </a:cxn>
                    <a:cxn ang="T11">
                      <a:pos x="T2" y="T3"/>
                    </a:cxn>
                    <a:cxn ang="T12">
                      <a:pos x="T4" y="T5"/>
                    </a:cxn>
                    <a:cxn ang="T13">
                      <a:pos x="T6" y="T7"/>
                    </a:cxn>
                    <a:cxn ang="T14">
                      <a:pos x="T8" y="T9"/>
                    </a:cxn>
                  </a:cxnLst>
                  <a:rect l="T15" t="T16" r="T17" b="T18"/>
                  <a:pathLst>
                    <a:path w="237" h="624">
                      <a:moveTo>
                        <a:pt x="0" y="0"/>
                      </a:moveTo>
                      <a:lnTo>
                        <a:pt x="202" y="302"/>
                      </a:lnTo>
                      <a:lnTo>
                        <a:pt x="223" y="358"/>
                      </a:lnTo>
                      <a:lnTo>
                        <a:pt x="237" y="419"/>
                      </a:lnTo>
                      <a:lnTo>
                        <a:pt x="237" y="624"/>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8" name="Line 119"/>
                <p:cNvSpPr>
                  <a:spLocks noChangeShapeType="1"/>
                </p:cNvSpPr>
                <p:nvPr/>
              </p:nvSpPr>
              <p:spPr bwMode="auto">
                <a:xfrm flipH="1">
                  <a:off x="2285522" y="4503675"/>
                  <a:ext cx="0" cy="371837"/>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29" name="Freeform 123"/>
                <p:cNvSpPr>
                  <a:spLocks/>
                </p:cNvSpPr>
                <p:nvPr/>
              </p:nvSpPr>
              <p:spPr bwMode="auto">
                <a:xfrm flipH="1">
                  <a:off x="2217288" y="4420912"/>
                  <a:ext cx="67224" cy="93109"/>
                </a:xfrm>
                <a:custGeom>
                  <a:avLst/>
                  <a:gdLst>
                    <a:gd name="T0" fmla="*/ 0 w 237"/>
                    <a:gd name="T1" fmla="*/ 2147483647 h 693"/>
                    <a:gd name="T2" fmla="*/ 0 w 237"/>
                    <a:gd name="T3" fmla="*/ 2147483647 h 693"/>
                    <a:gd name="T4" fmla="*/ 2147483647 w 237"/>
                    <a:gd name="T5" fmla="*/ 2147483647 h 693"/>
                    <a:gd name="T6" fmla="*/ 2147483647 w 237"/>
                    <a:gd name="T7" fmla="*/ 2147483647 h 693"/>
                    <a:gd name="T8" fmla="*/ 2147483647 w 237"/>
                    <a:gd name="T9" fmla="*/ 0 h 693"/>
                    <a:gd name="T10" fmla="*/ 0 60000 65536"/>
                    <a:gd name="T11" fmla="*/ 0 60000 65536"/>
                    <a:gd name="T12" fmla="*/ 0 60000 65536"/>
                    <a:gd name="T13" fmla="*/ 0 60000 65536"/>
                    <a:gd name="T14" fmla="*/ 0 60000 65536"/>
                    <a:gd name="T15" fmla="*/ 0 w 237"/>
                    <a:gd name="T16" fmla="*/ 0 h 693"/>
                    <a:gd name="T17" fmla="*/ 237 w 237"/>
                    <a:gd name="T18" fmla="*/ 693 h 693"/>
                  </a:gdLst>
                  <a:ahLst/>
                  <a:cxnLst>
                    <a:cxn ang="T10">
                      <a:pos x="T0" y="T1"/>
                    </a:cxn>
                    <a:cxn ang="T11">
                      <a:pos x="T2" y="T3"/>
                    </a:cxn>
                    <a:cxn ang="T12">
                      <a:pos x="T4" y="T5"/>
                    </a:cxn>
                    <a:cxn ang="T13">
                      <a:pos x="T6" y="T7"/>
                    </a:cxn>
                    <a:cxn ang="T14">
                      <a:pos x="T8" y="T9"/>
                    </a:cxn>
                  </a:cxnLst>
                  <a:rect l="T15" t="T16" r="T17" b="T18"/>
                  <a:pathLst>
                    <a:path w="237" h="693">
                      <a:moveTo>
                        <a:pt x="0" y="693"/>
                      </a:moveTo>
                      <a:lnTo>
                        <a:pt x="0" y="423"/>
                      </a:lnTo>
                      <a:lnTo>
                        <a:pt x="7" y="359"/>
                      </a:lnTo>
                      <a:lnTo>
                        <a:pt x="35" y="302"/>
                      </a:lnTo>
                      <a:lnTo>
                        <a:pt x="237" y="0"/>
                      </a:lnTo>
                    </a:path>
                  </a:pathLst>
                </a:custGeom>
                <a:noFill/>
                <a:ln w="19050" cmpd="sng">
                  <a:solidFill>
                    <a:srgbClr val="5F5F5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30" name="Line 124"/>
                <p:cNvSpPr>
                  <a:spLocks noChangeShapeType="1"/>
                </p:cNvSpPr>
                <p:nvPr/>
              </p:nvSpPr>
              <p:spPr bwMode="auto">
                <a:xfrm flipH="1">
                  <a:off x="2145470" y="4705609"/>
                  <a:ext cx="87232" cy="60766"/>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31" name="Line 125"/>
                <p:cNvSpPr>
                  <a:spLocks noChangeShapeType="1"/>
                </p:cNvSpPr>
                <p:nvPr/>
              </p:nvSpPr>
              <p:spPr bwMode="auto">
                <a:xfrm flipH="1">
                  <a:off x="2126204" y="4693274"/>
                  <a:ext cx="84260" cy="60869"/>
                </a:xfrm>
                <a:prstGeom prst="line">
                  <a:avLst/>
                </a:prstGeom>
                <a:noFill/>
                <a:ln w="19050">
                  <a:solidFill>
                    <a:srgbClr val="5F5F5F"/>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32" name="Freeform 131"/>
                <p:cNvSpPr/>
                <p:nvPr/>
              </p:nvSpPr>
              <p:spPr>
                <a:xfrm>
                  <a:off x="2104675" y="4375439"/>
                  <a:ext cx="211213" cy="127023"/>
                </a:xfrm>
                <a:custGeom>
                  <a:avLst/>
                  <a:gdLst>
                    <a:gd name="connsiteX0" fmla="*/ 1292773 w 1292773"/>
                    <a:gd name="connsiteY0" fmla="*/ 0 h 956441"/>
                    <a:gd name="connsiteX1" fmla="*/ 0 w 1292773"/>
                    <a:gd name="connsiteY1" fmla="*/ 956441 h 956441"/>
                    <a:gd name="connsiteX2" fmla="*/ 73573 w 1292773"/>
                    <a:gd name="connsiteY2" fmla="*/ 0 h 956441"/>
                    <a:gd name="connsiteX3" fmla="*/ 1292773 w 1292773"/>
                    <a:gd name="connsiteY3" fmla="*/ 0 h 956441"/>
                  </a:gdLst>
                  <a:ahLst/>
                  <a:cxnLst>
                    <a:cxn ang="0">
                      <a:pos x="connsiteX0" y="connsiteY0"/>
                    </a:cxn>
                    <a:cxn ang="0">
                      <a:pos x="connsiteX1" y="connsiteY1"/>
                    </a:cxn>
                    <a:cxn ang="0">
                      <a:pos x="connsiteX2" y="connsiteY2"/>
                    </a:cxn>
                    <a:cxn ang="0">
                      <a:pos x="connsiteX3" y="connsiteY3"/>
                    </a:cxn>
                  </a:cxnLst>
                  <a:rect l="l" t="t" r="r" b="b"/>
                  <a:pathLst>
                    <a:path w="1292773" h="956441">
                      <a:moveTo>
                        <a:pt x="1292773" y="0"/>
                      </a:moveTo>
                      <a:lnTo>
                        <a:pt x="0" y="956441"/>
                      </a:lnTo>
                      <a:lnTo>
                        <a:pt x="73573" y="0"/>
                      </a:lnTo>
                      <a:lnTo>
                        <a:pt x="129277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750">
                    <a:solidFill>
                      <a:prstClr val="white"/>
                    </a:solidFill>
                    <a:latin typeface="Aptos" panose="02110004020202020204"/>
                  </a:endParaRPr>
                </a:p>
              </p:txBody>
            </p:sp>
            <p:sp>
              <p:nvSpPr>
                <p:cNvPr id="133" name="Freeform 132"/>
                <p:cNvSpPr/>
                <p:nvPr/>
              </p:nvSpPr>
              <p:spPr>
                <a:xfrm flipH="1">
                  <a:off x="2098323" y="4723165"/>
                  <a:ext cx="61934" cy="90503"/>
                </a:xfrm>
                <a:custGeom>
                  <a:avLst/>
                  <a:gdLst>
                    <a:gd name="connsiteX0" fmla="*/ 1292773 w 1292773"/>
                    <a:gd name="connsiteY0" fmla="*/ 0 h 956441"/>
                    <a:gd name="connsiteX1" fmla="*/ 0 w 1292773"/>
                    <a:gd name="connsiteY1" fmla="*/ 956441 h 956441"/>
                    <a:gd name="connsiteX2" fmla="*/ 73573 w 1292773"/>
                    <a:gd name="connsiteY2" fmla="*/ 0 h 956441"/>
                    <a:gd name="connsiteX3" fmla="*/ 1292773 w 1292773"/>
                    <a:gd name="connsiteY3" fmla="*/ 0 h 956441"/>
                  </a:gdLst>
                  <a:ahLst/>
                  <a:cxnLst>
                    <a:cxn ang="0">
                      <a:pos x="connsiteX0" y="connsiteY0"/>
                    </a:cxn>
                    <a:cxn ang="0">
                      <a:pos x="connsiteX1" y="connsiteY1"/>
                    </a:cxn>
                    <a:cxn ang="0">
                      <a:pos x="connsiteX2" y="connsiteY2"/>
                    </a:cxn>
                    <a:cxn ang="0">
                      <a:pos x="connsiteX3" y="connsiteY3"/>
                    </a:cxn>
                  </a:cxnLst>
                  <a:rect l="l" t="t" r="r" b="b"/>
                  <a:pathLst>
                    <a:path w="1292773" h="956441">
                      <a:moveTo>
                        <a:pt x="1292773" y="0"/>
                      </a:moveTo>
                      <a:lnTo>
                        <a:pt x="0" y="956441"/>
                      </a:lnTo>
                      <a:lnTo>
                        <a:pt x="73573" y="0"/>
                      </a:lnTo>
                      <a:lnTo>
                        <a:pt x="129277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750">
                    <a:solidFill>
                      <a:prstClr val="white"/>
                    </a:solidFill>
                    <a:latin typeface="Aptos" panose="02110004020202020204"/>
                  </a:endParaRPr>
                </a:p>
              </p:txBody>
            </p:sp>
            <p:sp>
              <p:nvSpPr>
                <p:cNvPr id="134" name="Freeform 133"/>
                <p:cNvSpPr/>
                <p:nvPr/>
              </p:nvSpPr>
              <p:spPr>
                <a:xfrm flipH="1" flipV="1">
                  <a:off x="2384176" y="4745394"/>
                  <a:ext cx="209625" cy="127023"/>
                </a:xfrm>
                <a:custGeom>
                  <a:avLst/>
                  <a:gdLst>
                    <a:gd name="connsiteX0" fmla="*/ 1292773 w 1292773"/>
                    <a:gd name="connsiteY0" fmla="*/ 0 h 956441"/>
                    <a:gd name="connsiteX1" fmla="*/ 0 w 1292773"/>
                    <a:gd name="connsiteY1" fmla="*/ 956441 h 956441"/>
                    <a:gd name="connsiteX2" fmla="*/ 73573 w 1292773"/>
                    <a:gd name="connsiteY2" fmla="*/ 0 h 956441"/>
                    <a:gd name="connsiteX3" fmla="*/ 1292773 w 1292773"/>
                    <a:gd name="connsiteY3" fmla="*/ 0 h 956441"/>
                  </a:gdLst>
                  <a:ahLst/>
                  <a:cxnLst>
                    <a:cxn ang="0">
                      <a:pos x="connsiteX0" y="connsiteY0"/>
                    </a:cxn>
                    <a:cxn ang="0">
                      <a:pos x="connsiteX1" y="connsiteY1"/>
                    </a:cxn>
                    <a:cxn ang="0">
                      <a:pos x="connsiteX2" y="connsiteY2"/>
                    </a:cxn>
                    <a:cxn ang="0">
                      <a:pos x="connsiteX3" y="connsiteY3"/>
                    </a:cxn>
                  </a:cxnLst>
                  <a:rect l="l" t="t" r="r" b="b"/>
                  <a:pathLst>
                    <a:path w="1292773" h="956441">
                      <a:moveTo>
                        <a:pt x="1292773" y="0"/>
                      </a:moveTo>
                      <a:lnTo>
                        <a:pt x="0" y="956441"/>
                      </a:lnTo>
                      <a:lnTo>
                        <a:pt x="73573" y="0"/>
                      </a:lnTo>
                      <a:lnTo>
                        <a:pt x="129277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750">
                    <a:solidFill>
                      <a:prstClr val="white"/>
                    </a:solidFill>
                    <a:latin typeface="Aptos" panose="02110004020202020204"/>
                  </a:endParaRPr>
                </a:p>
              </p:txBody>
            </p:sp>
          </p:grpSp>
          <p:grpSp>
            <p:nvGrpSpPr>
              <p:cNvPr id="9" name="Group 30"/>
              <p:cNvGrpSpPr>
                <a:grpSpLocks/>
              </p:cNvGrpSpPr>
              <p:nvPr/>
            </p:nvGrpSpPr>
            <p:grpSpPr bwMode="auto">
              <a:xfrm>
                <a:off x="2900300" y="4406897"/>
                <a:ext cx="460635" cy="354826"/>
                <a:chOff x="2900300" y="4406897"/>
                <a:chExt cx="460635" cy="354826"/>
              </a:xfrm>
            </p:grpSpPr>
            <p:sp>
              <p:nvSpPr>
                <p:cNvPr id="59" name="Rectangle 130"/>
                <p:cNvSpPr>
                  <a:spLocks noChangeArrowheads="1"/>
                </p:cNvSpPr>
                <p:nvPr/>
              </p:nvSpPr>
              <p:spPr bwMode="auto">
                <a:xfrm>
                  <a:off x="3005419" y="4486763"/>
                  <a:ext cx="235042" cy="213993"/>
                </a:xfrm>
                <a:prstGeom prst="rect">
                  <a:avLst/>
                </a:prstGeom>
                <a:gradFill rotWithShape="1">
                  <a:gsLst>
                    <a:gs pos="0">
                      <a:schemeClr val="bg1"/>
                    </a:gs>
                    <a:gs pos="100000">
                      <a:srgbClr val="B2B2B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grpSp>
              <p:nvGrpSpPr>
                <p:cNvPr id="60" name="Group 131"/>
                <p:cNvGrpSpPr>
                  <a:grpSpLocks/>
                </p:cNvGrpSpPr>
                <p:nvPr/>
              </p:nvGrpSpPr>
              <p:grpSpPr bwMode="auto">
                <a:xfrm>
                  <a:off x="2978844" y="4484934"/>
                  <a:ext cx="105710" cy="219480"/>
                  <a:chOff x="4256" y="1165"/>
                  <a:chExt cx="305" cy="592"/>
                </a:xfrm>
              </p:grpSpPr>
              <p:grpSp>
                <p:nvGrpSpPr>
                  <p:cNvPr id="80" name="Group 132"/>
                  <p:cNvGrpSpPr>
                    <a:grpSpLocks/>
                  </p:cNvGrpSpPr>
                  <p:nvPr/>
                </p:nvGrpSpPr>
                <p:grpSpPr bwMode="auto">
                  <a:xfrm>
                    <a:off x="4256" y="1165"/>
                    <a:ext cx="139" cy="592"/>
                    <a:chOff x="4256" y="1166"/>
                    <a:chExt cx="433" cy="1846"/>
                  </a:xfrm>
                </p:grpSpPr>
                <p:sp>
                  <p:nvSpPr>
                    <p:cNvPr id="87" name="Freeform 133"/>
                    <p:cNvSpPr>
                      <a:spLocks/>
                    </p:cNvSpPr>
                    <p:nvPr/>
                  </p:nvSpPr>
                  <p:spPr bwMode="auto">
                    <a:xfrm>
                      <a:off x="4320" y="1233"/>
                      <a:ext cx="320" cy="1779"/>
                    </a:xfrm>
                    <a:custGeom>
                      <a:avLst/>
                      <a:gdLst>
                        <a:gd name="T0" fmla="*/ 23 w 380"/>
                        <a:gd name="T1" fmla="*/ 0 h 1965"/>
                        <a:gd name="T2" fmla="*/ 0 w 380"/>
                        <a:gd name="T3" fmla="*/ 734 h 1965"/>
                        <a:gd name="T4" fmla="*/ 0 w 380"/>
                        <a:gd name="T5" fmla="*/ 948 h 1965"/>
                        <a:gd name="T6" fmla="*/ 11 w 380"/>
                        <a:gd name="T7" fmla="*/ 1196 h 1965"/>
                        <a:gd name="T8" fmla="*/ 150 w 380"/>
                        <a:gd name="T9" fmla="*/ 1196 h 1965"/>
                        <a:gd name="T10" fmla="*/ 161 w 380"/>
                        <a:gd name="T11" fmla="*/ 944 h 1965"/>
                        <a:gd name="T12" fmla="*/ 161 w 380"/>
                        <a:gd name="T13" fmla="*/ 738 h 1965"/>
                        <a:gd name="T14" fmla="*/ 129 w 380"/>
                        <a:gd name="T15" fmla="*/ 5 h 1965"/>
                        <a:gd name="T16" fmla="*/ 0 60000 65536"/>
                        <a:gd name="T17" fmla="*/ 0 60000 65536"/>
                        <a:gd name="T18" fmla="*/ 0 60000 65536"/>
                        <a:gd name="T19" fmla="*/ 0 60000 65536"/>
                        <a:gd name="T20" fmla="*/ 0 60000 65536"/>
                        <a:gd name="T21" fmla="*/ 0 60000 65536"/>
                        <a:gd name="T22" fmla="*/ 0 60000 65536"/>
                        <a:gd name="T23" fmla="*/ 0 60000 65536"/>
                        <a:gd name="T24" fmla="*/ 0 w 380"/>
                        <a:gd name="T25" fmla="*/ 0 h 1965"/>
                        <a:gd name="T26" fmla="*/ 380 w 380"/>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 h="1965">
                          <a:moveTo>
                            <a:pt x="54" y="0"/>
                          </a:moveTo>
                          <a:lnTo>
                            <a:pt x="0" y="1207"/>
                          </a:lnTo>
                          <a:lnTo>
                            <a:pt x="0" y="1559"/>
                          </a:lnTo>
                          <a:lnTo>
                            <a:pt x="27" y="1965"/>
                          </a:lnTo>
                          <a:lnTo>
                            <a:pt x="353" y="1965"/>
                          </a:lnTo>
                          <a:lnTo>
                            <a:pt x="380" y="1552"/>
                          </a:lnTo>
                          <a:lnTo>
                            <a:pt x="380" y="1213"/>
                          </a:lnTo>
                          <a:lnTo>
                            <a:pt x="305" y="7"/>
                          </a:lnTo>
                        </a:path>
                      </a:pathLst>
                    </a:custGeom>
                    <a:solidFill>
                      <a:schemeClr val="bg1"/>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88" name="Oval 134"/>
                    <p:cNvSpPr>
                      <a:spLocks noChangeArrowheads="1"/>
                    </p:cNvSpPr>
                    <p:nvPr/>
                  </p:nvSpPr>
                  <p:spPr bwMode="auto">
                    <a:xfrm>
                      <a:off x="4256"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89" name="Oval 135"/>
                    <p:cNvSpPr>
                      <a:spLocks noChangeArrowheads="1"/>
                    </p:cNvSpPr>
                    <p:nvPr/>
                  </p:nvSpPr>
                  <p:spPr bwMode="auto">
                    <a:xfrm>
                      <a:off x="4561"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90" name="Freeform 136"/>
                    <p:cNvSpPr>
                      <a:spLocks/>
                    </p:cNvSpPr>
                    <p:nvPr/>
                  </p:nvSpPr>
                  <p:spPr bwMode="auto">
                    <a:xfrm>
                      <a:off x="4378" y="1234"/>
                      <a:ext cx="190" cy="26"/>
                    </a:xfrm>
                    <a:custGeom>
                      <a:avLst/>
                      <a:gdLst>
                        <a:gd name="T0" fmla="*/ 0 w 190"/>
                        <a:gd name="T1" fmla="*/ 20 h 26"/>
                        <a:gd name="T2" fmla="*/ 16 w 190"/>
                        <a:gd name="T3" fmla="*/ 8 h 26"/>
                        <a:gd name="T4" fmla="*/ 26 w 190"/>
                        <a:gd name="T5" fmla="*/ 2 h 26"/>
                        <a:gd name="T6" fmla="*/ 44 w 190"/>
                        <a:gd name="T7" fmla="*/ 2 h 26"/>
                        <a:gd name="T8" fmla="*/ 94 w 190"/>
                        <a:gd name="T9" fmla="*/ 10 h 26"/>
                        <a:gd name="T10" fmla="*/ 156 w 190"/>
                        <a:gd name="T11" fmla="*/ 0 h 26"/>
                        <a:gd name="T12" fmla="*/ 174 w 190"/>
                        <a:gd name="T13" fmla="*/ 8 h 26"/>
                        <a:gd name="T14" fmla="*/ 190 w 190"/>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26"/>
                        <a:gd name="T26" fmla="*/ 190 w 19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26">
                          <a:moveTo>
                            <a:pt x="0" y="20"/>
                          </a:moveTo>
                          <a:lnTo>
                            <a:pt x="16" y="8"/>
                          </a:lnTo>
                          <a:lnTo>
                            <a:pt x="26" y="2"/>
                          </a:lnTo>
                          <a:lnTo>
                            <a:pt x="44" y="2"/>
                          </a:lnTo>
                          <a:lnTo>
                            <a:pt x="94" y="10"/>
                          </a:lnTo>
                          <a:lnTo>
                            <a:pt x="156" y="0"/>
                          </a:lnTo>
                          <a:lnTo>
                            <a:pt x="174" y="8"/>
                          </a:lnTo>
                          <a:lnTo>
                            <a:pt x="190" y="2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91" name="Freeform 137"/>
                    <p:cNvSpPr>
                      <a:spLocks/>
                    </p:cNvSpPr>
                    <p:nvPr/>
                  </p:nvSpPr>
                  <p:spPr bwMode="auto">
                    <a:xfrm>
                      <a:off x="4344" y="1168"/>
                      <a:ext cx="260" cy="8"/>
                    </a:xfrm>
                    <a:custGeom>
                      <a:avLst/>
                      <a:gdLst>
                        <a:gd name="T0" fmla="*/ 0 w 260"/>
                        <a:gd name="T1" fmla="*/ 2 h 8"/>
                        <a:gd name="T2" fmla="*/ 54 w 260"/>
                        <a:gd name="T3" fmla="*/ 8 h 8"/>
                        <a:gd name="T4" fmla="*/ 112 w 260"/>
                        <a:gd name="T5" fmla="*/ 8 h 8"/>
                        <a:gd name="T6" fmla="*/ 218 w 260"/>
                        <a:gd name="T7" fmla="*/ 8 h 8"/>
                        <a:gd name="T8" fmla="*/ 260 w 260"/>
                        <a:gd name="T9" fmla="*/ 0 h 8"/>
                        <a:gd name="T10" fmla="*/ 0 60000 65536"/>
                        <a:gd name="T11" fmla="*/ 0 60000 65536"/>
                        <a:gd name="T12" fmla="*/ 0 60000 65536"/>
                        <a:gd name="T13" fmla="*/ 0 60000 65536"/>
                        <a:gd name="T14" fmla="*/ 0 60000 65536"/>
                        <a:gd name="T15" fmla="*/ 0 w 260"/>
                        <a:gd name="T16" fmla="*/ 0 h 8"/>
                        <a:gd name="T17" fmla="*/ 260 w 260"/>
                        <a:gd name="T18" fmla="*/ 8 h 8"/>
                      </a:gdLst>
                      <a:ahLst/>
                      <a:cxnLst>
                        <a:cxn ang="T10">
                          <a:pos x="T0" y="T1"/>
                        </a:cxn>
                        <a:cxn ang="T11">
                          <a:pos x="T2" y="T3"/>
                        </a:cxn>
                        <a:cxn ang="T12">
                          <a:pos x="T4" y="T5"/>
                        </a:cxn>
                        <a:cxn ang="T13">
                          <a:pos x="T6" y="T7"/>
                        </a:cxn>
                        <a:cxn ang="T14">
                          <a:pos x="T8" y="T9"/>
                        </a:cxn>
                      </a:cxnLst>
                      <a:rect l="T15" t="T16" r="T17" b="T18"/>
                      <a:pathLst>
                        <a:path w="260" h="8">
                          <a:moveTo>
                            <a:pt x="0" y="2"/>
                          </a:moveTo>
                          <a:lnTo>
                            <a:pt x="54" y="8"/>
                          </a:lnTo>
                          <a:lnTo>
                            <a:pt x="112" y="8"/>
                          </a:lnTo>
                          <a:lnTo>
                            <a:pt x="218" y="8"/>
                          </a:lnTo>
                          <a:lnTo>
                            <a:pt x="26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grpSp>
              <p:grpSp>
                <p:nvGrpSpPr>
                  <p:cNvPr id="81" name="Group 138"/>
                  <p:cNvGrpSpPr>
                    <a:grpSpLocks/>
                  </p:cNvGrpSpPr>
                  <p:nvPr/>
                </p:nvGrpSpPr>
                <p:grpSpPr bwMode="auto">
                  <a:xfrm>
                    <a:off x="4422" y="1165"/>
                    <a:ext cx="139" cy="592"/>
                    <a:chOff x="4256" y="1166"/>
                    <a:chExt cx="433" cy="1846"/>
                  </a:xfrm>
                </p:grpSpPr>
                <p:sp>
                  <p:nvSpPr>
                    <p:cNvPr id="82" name="Freeform 139"/>
                    <p:cNvSpPr>
                      <a:spLocks/>
                    </p:cNvSpPr>
                    <p:nvPr/>
                  </p:nvSpPr>
                  <p:spPr bwMode="auto">
                    <a:xfrm>
                      <a:off x="4320" y="1233"/>
                      <a:ext cx="320" cy="1779"/>
                    </a:xfrm>
                    <a:custGeom>
                      <a:avLst/>
                      <a:gdLst>
                        <a:gd name="T0" fmla="*/ 23 w 380"/>
                        <a:gd name="T1" fmla="*/ 0 h 1965"/>
                        <a:gd name="T2" fmla="*/ 0 w 380"/>
                        <a:gd name="T3" fmla="*/ 734 h 1965"/>
                        <a:gd name="T4" fmla="*/ 0 w 380"/>
                        <a:gd name="T5" fmla="*/ 948 h 1965"/>
                        <a:gd name="T6" fmla="*/ 11 w 380"/>
                        <a:gd name="T7" fmla="*/ 1196 h 1965"/>
                        <a:gd name="T8" fmla="*/ 150 w 380"/>
                        <a:gd name="T9" fmla="*/ 1196 h 1965"/>
                        <a:gd name="T10" fmla="*/ 161 w 380"/>
                        <a:gd name="T11" fmla="*/ 944 h 1965"/>
                        <a:gd name="T12" fmla="*/ 161 w 380"/>
                        <a:gd name="T13" fmla="*/ 738 h 1965"/>
                        <a:gd name="T14" fmla="*/ 129 w 380"/>
                        <a:gd name="T15" fmla="*/ 5 h 1965"/>
                        <a:gd name="T16" fmla="*/ 0 60000 65536"/>
                        <a:gd name="T17" fmla="*/ 0 60000 65536"/>
                        <a:gd name="T18" fmla="*/ 0 60000 65536"/>
                        <a:gd name="T19" fmla="*/ 0 60000 65536"/>
                        <a:gd name="T20" fmla="*/ 0 60000 65536"/>
                        <a:gd name="T21" fmla="*/ 0 60000 65536"/>
                        <a:gd name="T22" fmla="*/ 0 60000 65536"/>
                        <a:gd name="T23" fmla="*/ 0 60000 65536"/>
                        <a:gd name="T24" fmla="*/ 0 w 380"/>
                        <a:gd name="T25" fmla="*/ 0 h 1965"/>
                        <a:gd name="T26" fmla="*/ 380 w 380"/>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 h="1965">
                          <a:moveTo>
                            <a:pt x="54" y="0"/>
                          </a:moveTo>
                          <a:lnTo>
                            <a:pt x="0" y="1207"/>
                          </a:lnTo>
                          <a:lnTo>
                            <a:pt x="0" y="1559"/>
                          </a:lnTo>
                          <a:lnTo>
                            <a:pt x="27" y="1965"/>
                          </a:lnTo>
                          <a:lnTo>
                            <a:pt x="353" y="1965"/>
                          </a:lnTo>
                          <a:lnTo>
                            <a:pt x="380" y="1552"/>
                          </a:lnTo>
                          <a:lnTo>
                            <a:pt x="380" y="1213"/>
                          </a:lnTo>
                          <a:lnTo>
                            <a:pt x="305" y="7"/>
                          </a:lnTo>
                        </a:path>
                      </a:pathLst>
                    </a:custGeom>
                    <a:solidFill>
                      <a:schemeClr val="bg1"/>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83" name="Oval 140"/>
                    <p:cNvSpPr>
                      <a:spLocks noChangeArrowheads="1"/>
                    </p:cNvSpPr>
                    <p:nvPr/>
                  </p:nvSpPr>
                  <p:spPr bwMode="auto">
                    <a:xfrm>
                      <a:off x="4256"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84" name="Oval 141"/>
                    <p:cNvSpPr>
                      <a:spLocks noChangeArrowheads="1"/>
                    </p:cNvSpPr>
                    <p:nvPr/>
                  </p:nvSpPr>
                  <p:spPr bwMode="auto">
                    <a:xfrm>
                      <a:off x="4561"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85" name="Freeform 142"/>
                    <p:cNvSpPr>
                      <a:spLocks/>
                    </p:cNvSpPr>
                    <p:nvPr/>
                  </p:nvSpPr>
                  <p:spPr bwMode="auto">
                    <a:xfrm>
                      <a:off x="4378" y="1234"/>
                      <a:ext cx="190" cy="26"/>
                    </a:xfrm>
                    <a:custGeom>
                      <a:avLst/>
                      <a:gdLst>
                        <a:gd name="T0" fmla="*/ 0 w 190"/>
                        <a:gd name="T1" fmla="*/ 20 h 26"/>
                        <a:gd name="T2" fmla="*/ 16 w 190"/>
                        <a:gd name="T3" fmla="*/ 8 h 26"/>
                        <a:gd name="T4" fmla="*/ 26 w 190"/>
                        <a:gd name="T5" fmla="*/ 2 h 26"/>
                        <a:gd name="T6" fmla="*/ 44 w 190"/>
                        <a:gd name="T7" fmla="*/ 2 h 26"/>
                        <a:gd name="T8" fmla="*/ 94 w 190"/>
                        <a:gd name="T9" fmla="*/ 10 h 26"/>
                        <a:gd name="T10" fmla="*/ 156 w 190"/>
                        <a:gd name="T11" fmla="*/ 0 h 26"/>
                        <a:gd name="T12" fmla="*/ 174 w 190"/>
                        <a:gd name="T13" fmla="*/ 8 h 26"/>
                        <a:gd name="T14" fmla="*/ 190 w 190"/>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26"/>
                        <a:gd name="T26" fmla="*/ 190 w 19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26">
                          <a:moveTo>
                            <a:pt x="0" y="20"/>
                          </a:moveTo>
                          <a:lnTo>
                            <a:pt x="16" y="8"/>
                          </a:lnTo>
                          <a:lnTo>
                            <a:pt x="26" y="2"/>
                          </a:lnTo>
                          <a:lnTo>
                            <a:pt x="44" y="2"/>
                          </a:lnTo>
                          <a:lnTo>
                            <a:pt x="94" y="10"/>
                          </a:lnTo>
                          <a:lnTo>
                            <a:pt x="156" y="0"/>
                          </a:lnTo>
                          <a:lnTo>
                            <a:pt x="174" y="8"/>
                          </a:lnTo>
                          <a:lnTo>
                            <a:pt x="190" y="2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86" name="Freeform 143"/>
                    <p:cNvSpPr>
                      <a:spLocks/>
                    </p:cNvSpPr>
                    <p:nvPr/>
                  </p:nvSpPr>
                  <p:spPr bwMode="auto">
                    <a:xfrm>
                      <a:off x="4344" y="1168"/>
                      <a:ext cx="260" cy="8"/>
                    </a:xfrm>
                    <a:custGeom>
                      <a:avLst/>
                      <a:gdLst>
                        <a:gd name="T0" fmla="*/ 0 w 260"/>
                        <a:gd name="T1" fmla="*/ 2 h 8"/>
                        <a:gd name="T2" fmla="*/ 54 w 260"/>
                        <a:gd name="T3" fmla="*/ 8 h 8"/>
                        <a:gd name="T4" fmla="*/ 112 w 260"/>
                        <a:gd name="T5" fmla="*/ 8 h 8"/>
                        <a:gd name="T6" fmla="*/ 218 w 260"/>
                        <a:gd name="T7" fmla="*/ 8 h 8"/>
                        <a:gd name="T8" fmla="*/ 260 w 260"/>
                        <a:gd name="T9" fmla="*/ 0 h 8"/>
                        <a:gd name="T10" fmla="*/ 0 60000 65536"/>
                        <a:gd name="T11" fmla="*/ 0 60000 65536"/>
                        <a:gd name="T12" fmla="*/ 0 60000 65536"/>
                        <a:gd name="T13" fmla="*/ 0 60000 65536"/>
                        <a:gd name="T14" fmla="*/ 0 60000 65536"/>
                        <a:gd name="T15" fmla="*/ 0 w 260"/>
                        <a:gd name="T16" fmla="*/ 0 h 8"/>
                        <a:gd name="T17" fmla="*/ 260 w 260"/>
                        <a:gd name="T18" fmla="*/ 8 h 8"/>
                      </a:gdLst>
                      <a:ahLst/>
                      <a:cxnLst>
                        <a:cxn ang="T10">
                          <a:pos x="T0" y="T1"/>
                        </a:cxn>
                        <a:cxn ang="T11">
                          <a:pos x="T2" y="T3"/>
                        </a:cxn>
                        <a:cxn ang="T12">
                          <a:pos x="T4" y="T5"/>
                        </a:cxn>
                        <a:cxn ang="T13">
                          <a:pos x="T6" y="T7"/>
                        </a:cxn>
                        <a:cxn ang="T14">
                          <a:pos x="T8" y="T9"/>
                        </a:cxn>
                      </a:cxnLst>
                      <a:rect l="T15" t="T16" r="T17" b="T18"/>
                      <a:pathLst>
                        <a:path w="260" h="8">
                          <a:moveTo>
                            <a:pt x="0" y="2"/>
                          </a:moveTo>
                          <a:lnTo>
                            <a:pt x="54" y="8"/>
                          </a:lnTo>
                          <a:lnTo>
                            <a:pt x="112" y="8"/>
                          </a:lnTo>
                          <a:lnTo>
                            <a:pt x="218" y="8"/>
                          </a:lnTo>
                          <a:lnTo>
                            <a:pt x="26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grpSp>
            </p:grpSp>
            <p:grpSp>
              <p:nvGrpSpPr>
                <p:cNvPr id="61" name="Group 144"/>
                <p:cNvGrpSpPr>
                  <a:grpSpLocks/>
                </p:cNvGrpSpPr>
                <p:nvPr/>
              </p:nvGrpSpPr>
              <p:grpSpPr bwMode="auto">
                <a:xfrm>
                  <a:off x="3167823" y="4484934"/>
                  <a:ext cx="105710" cy="219480"/>
                  <a:chOff x="4256" y="1165"/>
                  <a:chExt cx="305" cy="592"/>
                </a:xfrm>
              </p:grpSpPr>
              <p:grpSp>
                <p:nvGrpSpPr>
                  <p:cNvPr id="68" name="Group 145"/>
                  <p:cNvGrpSpPr>
                    <a:grpSpLocks/>
                  </p:cNvGrpSpPr>
                  <p:nvPr/>
                </p:nvGrpSpPr>
                <p:grpSpPr bwMode="auto">
                  <a:xfrm>
                    <a:off x="4256" y="1165"/>
                    <a:ext cx="139" cy="592"/>
                    <a:chOff x="4256" y="1166"/>
                    <a:chExt cx="433" cy="1846"/>
                  </a:xfrm>
                </p:grpSpPr>
                <p:sp>
                  <p:nvSpPr>
                    <p:cNvPr id="75" name="Freeform 146"/>
                    <p:cNvSpPr>
                      <a:spLocks/>
                    </p:cNvSpPr>
                    <p:nvPr/>
                  </p:nvSpPr>
                  <p:spPr bwMode="auto">
                    <a:xfrm>
                      <a:off x="4320" y="1233"/>
                      <a:ext cx="320" cy="1779"/>
                    </a:xfrm>
                    <a:custGeom>
                      <a:avLst/>
                      <a:gdLst>
                        <a:gd name="T0" fmla="*/ 23 w 380"/>
                        <a:gd name="T1" fmla="*/ 0 h 1965"/>
                        <a:gd name="T2" fmla="*/ 0 w 380"/>
                        <a:gd name="T3" fmla="*/ 734 h 1965"/>
                        <a:gd name="T4" fmla="*/ 0 w 380"/>
                        <a:gd name="T5" fmla="*/ 948 h 1965"/>
                        <a:gd name="T6" fmla="*/ 11 w 380"/>
                        <a:gd name="T7" fmla="*/ 1196 h 1965"/>
                        <a:gd name="T8" fmla="*/ 150 w 380"/>
                        <a:gd name="T9" fmla="*/ 1196 h 1965"/>
                        <a:gd name="T10" fmla="*/ 161 w 380"/>
                        <a:gd name="T11" fmla="*/ 944 h 1965"/>
                        <a:gd name="T12" fmla="*/ 161 w 380"/>
                        <a:gd name="T13" fmla="*/ 738 h 1965"/>
                        <a:gd name="T14" fmla="*/ 129 w 380"/>
                        <a:gd name="T15" fmla="*/ 5 h 1965"/>
                        <a:gd name="T16" fmla="*/ 0 60000 65536"/>
                        <a:gd name="T17" fmla="*/ 0 60000 65536"/>
                        <a:gd name="T18" fmla="*/ 0 60000 65536"/>
                        <a:gd name="T19" fmla="*/ 0 60000 65536"/>
                        <a:gd name="T20" fmla="*/ 0 60000 65536"/>
                        <a:gd name="T21" fmla="*/ 0 60000 65536"/>
                        <a:gd name="T22" fmla="*/ 0 60000 65536"/>
                        <a:gd name="T23" fmla="*/ 0 60000 65536"/>
                        <a:gd name="T24" fmla="*/ 0 w 380"/>
                        <a:gd name="T25" fmla="*/ 0 h 1965"/>
                        <a:gd name="T26" fmla="*/ 380 w 380"/>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 h="1965">
                          <a:moveTo>
                            <a:pt x="54" y="0"/>
                          </a:moveTo>
                          <a:lnTo>
                            <a:pt x="0" y="1207"/>
                          </a:lnTo>
                          <a:lnTo>
                            <a:pt x="0" y="1559"/>
                          </a:lnTo>
                          <a:lnTo>
                            <a:pt x="27" y="1965"/>
                          </a:lnTo>
                          <a:lnTo>
                            <a:pt x="353" y="1965"/>
                          </a:lnTo>
                          <a:lnTo>
                            <a:pt x="380" y="1552"/>
                          </a:lnTo>
                          <a:lnTo>
                            <a:pt x="380" y="1213"/>
                          </a:lnTo>
                          <a:lnTo>
                            <a:pt x="305" y="7"/>
                          </a:lnTo>
                        </a:path>
                      </a:pathLst>
                    </a:custGeom>
                    <a:solidFill>
                      <a:schemeClr val="bg1"/>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76" name="Oval 147"/>
                    <p:cNvSpPr>
                      <a:spLocks noChangeArrowheads="1"/>
                    </p:cNvSpPr>
                    <p:nvPr/>
                  </p:nvSpPr>
                  <p:spPr bwMode="auto">
                    <a:xfrm>
                      <a:off x="4256"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77" name="Oval 148"/>
                    <p:cNvSpPr>
                      <a:spLocks noChangeArrowheads="1"/>
                    </p:cNvSpPr>
                    <p:nvPr/>
                  </p:nvSpPr>
                  <p:spPr bwMode="auto">
                    <a:xfrm>
                      <a:off x="4561"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78" name="Freeform 149"/>
                    <p:cNvSpPr>
                      <a:spLocks/>
                    </p:cNvSpPr>
                    <p:nvPr/>
                  </p:nvSpPr>
                  <p:spPr bwMode="auto">
                    <a:xfrm>
                      <a:off x="4378" y="1234"/>
                      <a:ext cx="190" cy="26"/>
                    </a:xfrm>
                    <a:custGeom>
                      <a:avLst/>
                      <a:gdLst>
                        <a:gd name="T0" fmla="*/ 0 w 190"/>
                        <a:gd name="T1" fmla="*/ 20 h 26"/>
                        <a:gd name="T2" fmla="*/ 16 w 190"/>
                        <a:gd name="T3" fmla="*/ 8 h 26"/>
                        <a:gd name="T4" fmla="*/ 26 w 190"/>
                        <a:gd name="T5" fmla="*/ 2 h 26"/>
                        <a:gd name="T6" fmla="*/ 44 w 190"/>
                        <a:gd name="T7" fmla="*/ 2 h 26"/>
                        <a:gd name="T8" fmla="*/ 94 w 190"/>
                        <a:gd name="T9" fmla="*/ 10 h 26"/>
                        <a:gd name="T10" fmla="*/ 156 w 190"/>
                        <a:gd name="T11" fmla="*/ 0 h 26"/>
                        <a:gd name="T12" fmla="*/ 174 w 190"/>
                        <a:gd name="T13" fmla="*/ 8 h 26"/>
                        <a:gd name="T14" fmla="*/ 190 w 190"/>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26"/>
                        <a:gd name="T26" fmla="*/ 190 w 19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26">
                          <a:moveTo>
                            <a:pt x="0" y="20"/>
                          </a:moveTo>
                          <a:lnTo>
                            <a:pt x="16" y="8"/>
                          </a:lnTo>
                          <a:lnTo>
                            <a:pt x="26" y="2"/>
                          </a:lnTo>
                          <a:lnTo>
                            <a:pt x="44" y="2"/>
                          </a:lnTo>
                          <a:lnTo>
                            <a:pt x="94" y="10"/>
                          </a:lnTo>
                          <a:lnTo>
                            <a:pt x="156" y="0"/>
                          </a:lnTo>
                          <a:lnTo>
                            <a:pt x="174" y="8"/>
                          </a:lnTo>
                          <a:lnTo>
                            <a:pt x="190" y="2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79" name="Freeform 150"/>
                    <p:cNvSpPr>
                      <a:spLocks/>
                    </p:cNvSpPr>
                    <p:nvPr/>
                  </p:nvSpPr>
                  <p:spPr bwMode="auto">
                    <a:xfrm>
                      <a:off x="4344" y="1168"/>
                      <a:ext cx="260" cy="8"/>
                    </a:xfrm>
                    <a:custGeom>
                      <a:avLst/>
                      <a:gdLst>
                        <a:gd name="T0" fmla="*/ 0 w 260"/>
                        <a:gd name="T1" fmla="*/ 2 h 8"/>
                        <a:gd name="T2" fmla="*/ 54 w 260"/>
                        <a:gd name="T3" fmla="*/ 8 h 8"/>
                        <a:gd name="T4" fmla="*/ 112 w 260"/>
                        <a:gd name="T5" fmla="*/ 8 h 8"/>
                        <a:gd name="T6" fmla="*/ 218 w 260"/>
                        <a:gd name="T7" fmla="*/ 8 h 8"/>
                        <a:gd name="T8" fmla="*/ 260 w 260"/>
                        <a:gd name="T9" fmla="*/ 0 h 8"/>
                        <a:gd name="T10" fmla="*/ 0 60000 65536"/>
                        <a:gd name="T11" fmla="*/ 0 60000 65536"/>
                        <a:gd name="T12" fmla="*/ 0 60000 65536"/>
                        <a:gd name="T13" fmla="*/ 0 60000 65536"/>
                        <a:gd name="T14" fmla="*/ 0 60000 65536"/>
                        <a:gd name="T15" fmla="*/ 0 w 260"/>
                        <a:gd name="T16" fmla="*/ 0 h 8"/>
                        <a:gd name="T17" fmla="*/ 260 w 260"/>
                        <a:gd name="T18" fmla="*/ 8 h 8"/>
                      </a:gdLst>
                      <a:ahLst/>
                      <a:cxnLst>
                        <a:cxn ang="T10">
                          <a:pos x="T0" y="T1"/>
                        </a:cxn>
                        <a:cxn ang="T11">
                          <a:pos x="T2" y="T3"/>
                        </a:cxn>
                        <a:cxn ang="T12">
                          <a:pos x="T4" y="T5"/>
                        </a:cxn>
                        <a:cxn ang="T13">
                          <a:pos x="T6" y="T7"/>
                        </a:cxn>
                        <a:cxn ang="T14">
                          <a:pos x="T8" y="T9"/>
                        </a:cxn>
                      </a:cxnLst>
                      <a:rect l="T15" t="T16" r="T17" b="T18"/>
                      <a:pathLst>
                        <a:path w="260" h="8">
                          <a:moveTo>
                            <a:pt x="0" y="2"/>
                          </a:moveTo>
                          <a:lnTo>
                            <a:pt x="54" y="8"/>
                          </a:lnTo>
                          <a:lnTo>
                            <a:pt x="112" y="8"/>
                          </a:lnTo>
                          <a:lnTo>
                            <a:pt x="218" y="8"/>
                          </a:lnTo>
                          <a:lnTo>
                            <a:pt x="26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grpSp>
              <p:grpSp>
                <p:nvGrpSpPr>
                  <p:cNvPr id="69" name="Group 151"/>
                  <p:cNvGrpSpPr>
                    <a:grpSpLocks/>
                  </p:cNvGrpSpPr>
                  <p:nvPr/>
                </p:nvGrpSpPr>
                <p:grpSpPr bwMode="auto">
                  <a:xfrm>
                    <a:off x="4422" y="1165"/>
                    <a:ext cx="139" cy="592"/>
                    <a:chOff x="4256" y="1166"/>
                    <a:chExt cx="433" cy="1846"/>
                  </a:xfrm>
                </p:grpSpPr>
                <p:sp>
                  <p:nvSpPr>
                    <p:cNvPr id="70" name="Freeform 152"/>
                    <p:cNvSpPr>
                      <a:spLocks/>
                    </p:cNvSpPr>
                    <p:nvPr/>
                  </p:nvSpPr>
                  <p:spPr bwMode="auto">
                    <a:xfrm>
                      <a:off x="4320" y="1233"/>
                      <a:ext cx="320" cy="1779"/>
                    </a:xfrm>
                    <a:custGeom>
                      <a:avLst/>
                      <a:gdLst>
                        <a:gd name="T0" fmla="*/ 23 w 380"/>
                        <a:gd name="T1" fmla="*/ 0 h 1965"/>
                        <a:gd name="T2" fmla="*/ 0 w 380"/>
                        <a:gd name="T3" fmla="*/ 734 h 1965"/>
                        <a:gd name="T4" fmla="*/ 0 w 380"/>
                        <a:gd name="T5" fmla="*/ 948 h 1965"/>
                        <a:gd name="T6" fmla="*/ 11 w 380"/>
                        <a:gd name="T7" fmla="*/ 1196 h 1965"/>
                        <a:gd name="T8" fmla="*/ 150 w 380"/>
                        <a:gd name="T9" fmla="*/ 1196 h 1965"/>
                        <a:gd name="T10" fmla="*/ 161 w 380"/>
                        <a:gd name="T11" fmla="*/ 944 h 1965"/>
                        <a:gd name="T12" fmla="*/ 161 w 380"/>
                        <a:gd name="T13" fmla="*/ 738 h 1965"/>
                        <a:gd name="T14" fmla="*/ 129 w 380"/>
                        <a:gd name="T15" fmla="*/ 5 h 1965"/>
                        <a:gd name="T16" fmla="*/ 0 60000 65536"/>
                        <a:gd name="T17" fmla="*/ 0 60000 65536"/>
                        <a:gd name="T18" fmla="*/ 0 60000 65536"/>
                        <a:gd name="T19" fmla="*/ 0 60000 65536"/>
                        <a:gd name="T20" fmla="*/ 0 60000 65536"/>
                        <a:gd name="T21" fmla="*/ 0 60000 65536"/>
                        <a:gd name="T22" fmla="*/ 0 60000 65536"/>
                        <a:gd name="T23" fmla="*/ 0 60000 65536"/>
                        <a:gd name="T24" fmla="*/ 0 w 380"/>
                        <a:gd name="T25" fmla="*/ 0 h 1965"/>
                        <a:gd name="T26" fmla="*/ 380 w 380"/>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 h="1965">
                          <a:moveTo>
                            <a:pt x="54" y="0"/>
                          </a:moveTo>
                          <a:lnTo>
                            <a:pt x="0" y="1207"/>
                          </a:lnTo>
                          <a:lnTo>
                            <a:pt x="0" y="1559"/>
                          </a:lnTo>
                          <a:lnTo>
                            <a:pt x="27" y="1965"/>
                          </a:lnTo>
                          <a:lnTo>
                            <a:pt x="353" y="1965"/>
                          </a:lnTo>
                          <a:lnTo>
                            <a:pt x="380" y="1552"/>
                          </a:lnTo>
                          <a:lnTo>
                            <a:pt x="380" y="1213"/>
                          </a:lnTo>
                          <a:lnTo>
                            <a:pt x="305" y="7"/>
                          </a:lnTo>
                        </a:path>
                      </a:pathLst>
                    </a:custGeom>
                    <a:solidFill>
                      <a:schemeClr val="bg1"/>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71" name="Oval 153"/>
                    <p:cNvSpPr>
                      <a:spLocks noChangeArrowheads="1"/>
                    </p:cNvSpPr>
                    <p:nvPr/>
                  </p:nvSpPr>
                  <p:spPr bwMode="auto">
                    <a:xfrm>
                      <a:off x="4256"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72" name="Oval 154"/>
                    <p:cNvSpPr>
                      <a:spLocks noChangeArrowheads="1"/>
                    </p:cNvSpPr>
                    <p:nvPr/>
                  </p:nvSpPr>
                  <p:spPr bwMode="auto">
                    <a:xfrm>
                      <a:off x="4561" y="1166"/>
                      <a:ext cx="128" cy="128"/>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73" name="Freeform 155"/>
                    <p:cNvSpPr>
                      <a:spLocks/>
                    </p:cNvSpPr>
                    <p:nvPr/>
                  </p:nvSpPr>
                  <p:spPr bwMode="auto">
                    <a:xfrm>
                      <a:off x="4378" y="1234"/>
                      <a:ext cx="190" cy="26"/>
                    </a:xfrm>
                    <a:custGeom>
                      <a:avLst/>
                      <a:gdLst>
                        <a:gd name="T0" fmla="*/ 0 w 190"/>
                        <a:gd name="T1" fmla="*/ 20 h 26"/>
                        <a:gd name="T2" fmla="*/ 16 w 190"/>
                        <a:gd name="T3" fmla="*/ 8 h 26"/>
                        <a:gd name="T4" fmla="*/ 26 w 190"/>
                        <a:gd name="T5" fmla="*/ 2 h 26"/>
                        <a:gd name="T6" fmla="*/ 44 w 190"/>
                        <a:gd name="T7" fmla="*/ 2 h 26"/>
                        <a:gd name="T8" fmla="*/ 94 w 190"/>
                        <a:gd name="T9" fmla="*/ 10 h 26"/>
                        <a:gd name="T10" fmla="*/ 156 w 190"/>
                        <a:gd name="T11" fmla="*/ 0 h 26"/>
                        <a:gd name="T12" fmla="*/ 174 w 190"/>
                        <a:gd name="T13" fmla="*/ 8 h 26"/>
                        <a:gd name="T14" fmla="*/ 190 w 190"/>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26"/>
                        <a:gd name="T26" fmla="*/ 190 w 19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26">
                          <a:moveTo>
                            <a:pt x="0" y="20"/>
                          </a:moveTo>
                          <a:lnTo>
                            <a:pt x="16" y="8"/>
                          </a:lnTo>
                          <a:lnTo>
                            <a:pt x="26" y="2"/>
                          </a:lnTo>
                          <a:lnTo>
                            <a:pt x="44" y="2"/>
                          </a:lnTo>
                          <a:lnTo>
                            <a:pt x="94" y="10"/>
                          </a:lnTo>
                          <a:lnTo>
                            <a:pt x="156" y="0"/>
                          </a:lnTo>
                          <a:lnTo>
                            <a:pt x="174" y="8"/>
                          </a:lnTo>
                          <a:lnTo>
                            <a:pt x="190" y="2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74" name="Freeform 156"/>
                    <p:cNvSpPr>
                      <a:spLocks/>
                    </p:cNvSpPr>
                    <p:nvPr/>
                  </p:nvSpPr>
                  <p:spPr bwMode="auto">
                    <a:xfrm>
                      <a:off x="4344" y="1168"/>
                      <a:ext cx="260" cy="8"/>
                    </a:xfrm>
                    <a:custGeom>
                      <a:avLst/>
                      <a:gdLst>
                        <a:gd name="T0" fmla="*/ 0 w 260"/>
                        <a:gd name="T1" fmla="*/ 2 h 8"/>
                        <a:gd name="T2" fmla="*/ 54 w 260"/>
                        <a:gd name="T3" fmla="*/ 8 h 8"/>
                        <a:gd name="T4" fmla="*/ 112 w 260"/>
                        <a:gd name="T5" fmla="*/ 8 h 8"/>
                        <a:gd name="T6" fmla="*/ 218 w 260"/>
                        <a:gd name="T7" fmla="*/ 8 h 8"/>
                        <a:gd name="T8" fmla="*/ 260 w 260"/>
                        <a:gd name="T9" fmla="*/ 0 h 8"/>
                        <a:gd name="T10" fmla="*/ 0 60000 65536"/>
                        <a:gd name="T11" fmla="*/ 0 60000 65536"/>
                        <a:gd name="T12" fmla="*/ 0 60000 65536"/>
                        <a:gd name="T13" fmla="*/ 0 60000 65536"/>
                        <a:gd name="T14" fmla="*/ 0 60000 65536"/>
                        <a:gd name="T15" fmla="*/ 0 w 260"/>
                        <a:gd name="T16" fmla="*/ 0 h 8"/>
                        <a:gd name="T17" fmla="*/ 260 w 260"/>
                        <a:gd name="T18" fmla="*/ 8 h 8"/>
                      </a:gdLst>
                      <a:ahLst/>
                      <a:cxnLst>
                        <a:cxn ang="T10">
                          <a:pos x="T0" y="T1"/>
                        </a:cxn>
                        <a:cxn ang="T11">
                          <a:pos x="T2" y="T3"/>
                        </a:cxn>
                        <a:cxn ang="T12">
                          <a:pos x="T4" y="T5"/>
                        </a:cxn>
                        <a:cxn ang="T13">
                          <a:pos x="T6" y="T7"/>
                        </a:cxn>
                        <a:cxn ang="T14">
                          <a:pos x="T8" y="T9"/>
                        </a:cxn>
                      </a:cxnLst>
                      <a:rect l="T15" t="T16" r="T17" b="T18"/>
                      <a:pathLst>
                        <a:path w="260" h="8">
                          <a:moveTo>
                            <a:pt x="0" y="2"/>
                          </a:moveTo>
                          <a:lnTo>
                            <a:pt x="54" y="8"/>
                          </a:lnTo>
                          <a:lnTo>
                            <a:pt x="112" y="8"/>
                          </a:lnTo>
                          <a:lnTo>
                            <a:pt x="218" y="8"/>
                          </a:lnTo>
                          <a:lnTo>
                            <a:pt x="26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grpSp>
            </p:grpSp>
            <p:sp>
              <p:nvSpPr>
                <p:cNvPr id="62" name="Rectangle 157"/>
                <p:cNvSpPr>
                  <a:spLocks noChangeArrowheads="1"/>
                </p:cNvSpPr>
                <p:nvPr/>
              </p:nvSpPr>
              <p:spPr bwMode="auto">
                <a:xfrm>
                  <a:off x="2959356" y="4700756"/>
                  <a:ext cx="331303" cy="20729"/>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63" name="Rectangle 158"/>
                <p:cNvSpPr>
                  <a:spLocks noChangeArrowheads="1"/>
                </p:cNvSpPr>
                <p:nvPr/>
              </p:nvSpPr>
              <p:spPr bwMode="auto">
                <a:xfrm>
                  <a:off x="2931600" y="4722095"/>
                  <a:ext cx="393902" cy="20729"/>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64" name="Rectangle 159"/>
                <p:cNvSpPr>
                  <a:spLocks noChangeArrowheads="1"/>
                </p:cNvSpPr>
                <p:nvPr/>
              </p:nvSpPr>
              <p:spPr bwMode="auto">
                <a:xfrm>
                  <a:off x="2900300" y="4740994"/>
                  <a:ext cx="460635" cy="20729"/>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65" name="Freeform 160"/>
                <p:cNvSpPr>
                  <a:spLocks/>
                </p:cNvSpPr>
                <p:nvPr/>
              </p:nvSpPr>
              <p:spPr bwMode="auto">
                <a:xfrm>
                  <a:off x="2926285" y="4406897"/>
                  <a:ext cx="406304" cy="62186"/>
                </a:xfrm>
                <a:custGeom>
                  <a:avLst/>
                  <a:gdLst>
                    <a:gd name="T0" fmla="*/ 0 w 1170"/>
                    <a:gd name="T1" fmla="*/ 2147483647 h 168"/>
                    <a:gd name="T2" fmla="*/ 2147483647 w 1170"/>
                    <a:gd name="T3" fmla="*/ 2147483647 h 168"/>
                    <a:gd name="T4" fmla="*/ 2147483647 w 1170"/>
                    <a:gd name="T5" fmla="*/ 0 h 168"/>
                    <a:gd name="T6" fmla="*/ 0 w 1170"/>
                    <a:gd name="T7" fmla="*/ 2147483647 h 168"/>
                    <a:gd name="T8" fmla="*/ 0 60000 65536"/>
                    <a:gd name="T9" fmla="*/ 0 60000 65536"/>
                    <a:gd name="T10" fmla="*/ 0 60000 65536"/>
                    <a:gd name="T11" fmla="*/ 0 60000 65536"/>
                    <a:gd name="T12" fmla="*/ 0 w 1170"/>
                    <a:gd name="T13" fmla="*/ 0 h 168"/>
                    <a:gd name="T14" fmla="*/ 1170 w 1170"/>
                    <a:gd name="T15" fmla="*/ 168 h 168"/>
                  </a:gdLst>
                  <a:ahLst/>
                  <a:cxnLst>
                    <a:cxn ang="T8">
                      <a:pos x="T0" y="T1"/>
                    </a:cxn>
                    <a:cxn ang="T9">
                      <a:pos x="T2" y="T3"/>
                    </a:cxn>
                    <a:cxn ang="T10">
                      <a:pos x="T4" y="T5"/>
                    </a:cxn>
                    <a:cxn ang="T11">
                      <a:pos x="T6" y="T7"/>
                    </a:cxn>
                  </a:cxnLst>
                  <a:rect l="T12" t="T13" r="T14" b="T15"/>
                  <a:pathLst>
                    <a:path w="1170" h="168">
                      <a:moveTo>
                        <a:pt x="0" y="168"/>
                      </a:moveTo>
                      <a:lnTo>
                        <a:pt x="1170" y="168"/>
                      </a:lnTo>
                      <a:lnTo>
                        <a:pt x="576" y="0"/>
                      </a:lnTo>
                      <a:lnTo>
                        <a:pt x="0" y="168"/>
                      </a:lnTo>
                      <a:close/>
                    </a:path>
                  </a:pathLst>
                </a:custGeom>
                <a:solidFill>
                  <a:schemeClr val="bg1"/>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66" name="Rectangle 161"/>
                <p:cNvSpPr>
                  <a:spLocks noChangeArrowheads="1"/>
                </p:cNvSpPr>
                <p:nvPr/>
              </p:nvSpPr>
              <p:spPr bwMode="auto">
                <a:xfrm>
                  <a:off x="2930418" y="4469083"/>
                  <a:ext cx="398036" cy="1646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67" name="Freeform 162"/>
                <p:cNvSpPr>
                  <a:spLocks/>
                </p:cNvSpPr>
                <p:nvPr/>
              </p:nvSpPr>
              <p:spPr bwMode="auto">
                <a:xfrm>
                  <a:off x="2975891" y="4417261"/>
                  <a:ext cx="306499" cy="44506"/>
                </a:xfrm>
                <a:custGeom>
                  <a:avLst/>
                  <a:gdLst>
                    <a:gd name="T0" fmla="*/ 0 w 1170"/>
                    <a:gd name="T1" fmla="*/ 2147483647 h 168"/>
                    <a:gd name="T2" fmla="*/ 2147483647 w 1170"/>
                    <a:gd name="T3" fmla="*/ 2147483647 h 168"/>
                    <a:gd name="T4" fmla="*/ 2147483647 w 1170"/>
                    <a:gd name="T5" fmla="*/ 0 h 168"/>
                    <a:gd name="T6" fmla="*/ 0 w 1170"/>
                    <a:gd name="T7" fmla="*/ 2147483647 h 168"/>
                    <a:gd name="T8" fmla="*/ 0 60000 65536"/>
                    <a:gd name="T9" fmla="*/ 0 60000 65536"/>
                    <a:gd name="T10" fmla="*/ 0 60000 65536"/>
                    <a:gd name="T11" fmla="*/ 0 60000 65536"/>
                    <a:gd name="T12" fmla="*/ 0 w 1170"/>
                    <a:gd name="T13" fmla="*/ 0 h 168"/>
                    <a:gd name="T14" fmla="*/ 1170 w 1170"/>
                    <a:gd name="T15" fmla="*/ 168 h 168"/>
                  </a:gdLst>
                  <a:ahLst/>
                  <a:cxnLst>
                    <a:cxn ang="T8">
                      <a:pos x="T0" y="T1"/>
                    </a:cxn>
                    <a:cxn ang="T9">
                      <a:pos x="T2" y="T3"/>
                    </a:cxn>
                    <a:cxn ang="T10">
                      <a:pos x="T4" y="T5"/>
                    </a:cxn>
                    <a:cxn ang="T11">
                      <a:pos x="T6" y="T7"/>
                    </a:cxn>
                  </a:cxnLst>
                  <a:rect l="T12" t="T13" r="T14" b="T15"/>
                  <a:pathLst>
                    <a:path w="1170" h="168">
                      <a:moveTo>
                        <a:pt x="0" y="168"/>
                      </a:moveTo>
                      <a:lnTo>
                        <a:pt x="1170" y="168"/>
                      </a:lnTo>
                      <a:lnTo>
                        <a:pt x="576" y="0"/>
                      </a:lnTo>
                      <a:lnTo>
                        <a:pt x="0" y="168"/>
                      </a:lnTo>
                      <a:close/>
                    </a:path>
                  </a:pathLst>
                </a:custGeom>
                <a:solidFill>
                  <a:schemeClr val="bg1"/>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grpSp>
          <p:grpSp>
            <p:nvGrpSpPr>
              <p:cNvPr id="10" name="Group 28"/>
              <p:cNvGrpSpPr>
                <a:grpSpLocks/>
              </p:cNvGrpSpPr>
              <p:nvPr/>
            </p:nvGrpSpPr>
            <p:grpSpPr bwMode="auto">
              <a:xfrm>
                <a:off x="2582786" y="3997617"/>
                <a:ext cx="396855" cy="362753"/>
                <a:chOff x="2582786" y="3997617"/>
                <a:chExt cx="396855" cy="362753"/>
              </a:xfrm>
            </p:grpSpPr>
            <p:sp>
              <p:nvSpPr>
                <p:cNvPr id="12" name="Freeform 26"/>
                <p:cNvSpPr>
                  <a:spLocks/>
                </p:cNvSpPr>
                <p:nvPr/>
              </p:nvSpPr>
              <p:spPr bwMode="auto">
                <a:xfrm flipH="1">
                  <a:off x="2640850" y="3999294"/>
                  <a:ext cx="338791" cy="361076"/>
                </a:xfrm>
                <a:custGeom>
                  <a:avLst/>
                  <a:gdLst>
                    <a:gd name="T0" fmla="*/ 0 w 1276"/>
                    <a:gd name="T1" fmla="*/ 2147483647 h 1452"/>
                    <a:gd name="T2" fmla="*/ 0 w 1276"/>
                    <a:gd name="T3" fmla="*/ 0 h 1452"/>
                    <a:gd name="T4" fmla="*/ 2147483647 w 1276"/>
                    <a:gd name="T5" fmla="*/ 0 h 1452"/>
                    <a:gd name="T6" fmla="*/ 2147483647 w 1276"/>
                    <a:gd name="T7" fmla="*/ 2147483647 h 1452"/>
                    <a:gd name="T8" fmla="*/ 2147483647 w 1276"/>
                    <a:gd name="T9" fmla="*/ 2147483647 h 1452"/>
                    <a:gd name="T10" fmla="*/ 2147483647 w 1276"/>
                    <a:gd name="T11" fmla="*/ 2147483647 h 1452"/>
                    <a:gd name="T12" fmla="*/ 2147483647 w 1276"/>
                    <a:gd name="T13" fmla="*/ 2147483647 h 1452"/>
                    <a:gd name="T14" fmla="*/ 2147483647 w 1276"/>
                    <a:gd name="T15" fmla="*/ 2147483647 h 1452"/>
                    <a:gd name="T16" fmla="*/ 2147483647 w 1276"/>
                    <a:gd name="T17" fmla="*/ 2147483647 h 1452"/>
                    <a:gd name="T18" fmla="*/ 2147483647 w 1276"/>
                    <a:gd name="T19" fmla="*/ 2147483647 h 1452"/>
                    <a:gd name="T20" fmla="*/ 2147483647 w 1276"/>
                    <a:gd name="T21" fmla="*/ 2147483647 h 1452"/>
                    <a:gd name="T22" fmla="*/ 2147483647 w 1276"/>
                    <a:gd name="T23" fmla="*/ 2147483647 h 1452"/>
                    <a:gd name="T24" fmla="*/ 2147483647 w 1276"/>
                    <a:gd name="T25" fmla="*/ 2147483647 h 1452"/>
                    <a:gd name="T26" fmla="*/ 2147483647 w 1276"/>
                    <a:gd name="T27" fmla="*/ 2147483647 h 1452"/>
                    <a:gd name="T28" fmla="*/ 2147483647 w 1276"/>
                    <a:gd name="T29" fmla="*/ 2147483647 h 1452"/>
                    <a:gd name="T30" fmla="*/ 2147483647 w 1276"/>
                    <a:gd name="T31" fmla="*/ 2147483647 h 1452"/>
                    <a:gd name="T32" fmla="*/ 2147483647 w 1276"/>
                    <a:gd name="T33" fmla="*/ 2147483647 h 1452"/>
                    <a:gd name="T34" fmla="*/ 2147483647 w 1276"/>
                    <a:gd name="T35" fmla="*/ 2147483647 h 1452"/>
                    <a:gd name="T36" fmla="*/ 2147483647 w 1276"/>
                    <a:gd name="T37" fmla="*/ 2147483647 h 1452"/>
                    <a:gd name="T38" fmla="*/ 2147483647 w 1276"/>
                    <a:gd name="T39" fmla="*/ 2147483647 h 1452"/>
                    <a:gd name="T40" fmla="*/ 2147483647 w 1276"/>
                    <a:gd name="T41" fmla="*/ 2147483647 h 1452"/>
                    <a:gd name="T42" fmla="*/ 2147483647 w 1276"/>
                    <a:gd name="T43" fmla="*/ 2147483647 h 1452"/>
                    <a:gd name="T44" fmla="*/ 2147483647 w 1276"/>
                    <a:gd name="T45" fmla="*/ 2147483647 h 1452"/>
                    <a:gd name="T46" fmla="*/ 2147483647 w 1276"/>
                    <a:gd name="T47" fmla="*/ 2147483647 h 1452"/>
                    <a:gd name="T48" fmla="*/ 2147483647 w 1276"/>
                    <a:gd name="T49" fmla="*/ 2147483647 h 1452"/>
                    <a:gd name="T50" fmla="*/ 2147483647 w 1276"/>
                    <a:gd name="T51" fmla="*/ 2147483647 h 1452"/>
                    <a:gd name="T52" fmla="*/ 2147483647 w 1276"/>
                    <a:gd name="T53" fmla="*/ 2147483647 h 1452"/>
                    <a:gd name="T54" fmla="*/ 2147483647 w 1276"/>
                    <a:gd name="T55" fmla="*/ 2147483647 h 1452"/>
                    <a:gd name="T56" fmla="*/ 2147483647 w 1276"/>
                    <a:gd name="T57" fmla="*/ 2147483647 h 1452"/>
                    <a:gd name="T58" fmla="*/ 2147483647 w 1276"/>
                    <a:gd name="T59" fmla="*/ 2147483647 h 1452"/>
                    <a:gd name="T60" fmla="*/ 0 w 1276"/>
                    <a:gd name="T61" fmla="*/ 2147483647 h 14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6"/>
                    <a:gd name="T94" fmla="*/ 0 h 1452"/>
                    <a:gd name="T95" fmla="*/ 1276 w 1276"/>
                    <a:gd name="T96" fmla="*/ 1452 h 14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6" h="1452">
                      <a:moveTo>
                        <a:pt x="0" y="1278"/>
                      </a:moveTo>
                      <a:lnTo>
                        <a:pt x="0" y="0"/>
                      </a:lnTo>
                      <a:lnTo>
                        <a:pt x="1260" y="0"/>
                      </a:lnTo>
                      <a:lnTo>
                        <a:pt x="1260" y="1344"/>
                      </a:lnTo>
                      <a:cubicBezTo>
                        <a:pt x="1198" y="1359"/>
                        <a:pt x="1276" y="1348"/>
                        <a:pt x="1230" y="1314"/>
                      </a:cubicBezTo>
                      <a:cubicBezTo>
                        <a:pt x="1223" y="1309"/>
                        <a:pt x="1219" y="1327"/>
                        <a:pt x="1212" y="1332"/>
                      </a:cubicBezTo>
                      <a:cubicBezTo>
                        <a:pt x="1198" y="1342"/>
                        <a:pt x="1175" y="1350"/>
                        <a:pt x="1158" y="1356"/>
                      </a:cubicBezTo>
                      <a:cubicBezTo>
                        <a:pt x="1138" y="1349"/>
                        <a:pt x="1124" y="1339"/>
                        <a:pt x="1104" y="1332"/>
                      </a:cubicBezTo>
                      <a:cubicBezTo>
                        <a:pt x="1077" y="1359"/>
                        <a:pt x="1084" y="1373"/>
                        <a:pt x="1044" y="1386"/>
                      </a:cubicBezTo>
                      <a:cubicBezTo>
                        <a:pt x="1030" y="1376"/>
                        <a:pt x="1018" y="1351"/>
                        <a:pt x="1002" y="1356"/>
                      </a:cubicBezTo>
                      <a:cubicBezTo>
                        <a:pt x="986" y="1361"/>
                        <a:pt x="966" y="1392"/>
                        <a:pt x="966" y="1392"/>
                      </a:cubicBezTo>
                      <a:cubicBezTo>
                        <a:pt x="958" y="1390"/>
                        <a:pt x="949" y="1391"/>
                        <a:pt x="942" y="1386"/>
                      </a:cubicBezTo>
                      <a:cubicBezTo>
                        <a:pt x="936" y="1382"/>
                        <a:pt x="937" y="1370"/>
                        <a:pt x="930" y="1368"/>
                      </a:cubicBezTo>
                      <a:cubicBezTo>
                        <a:pt x="920" y="1365"/>
                        <a:pt x="910" y="1373"/>
                        <a:pt x="900" y="1374"/>
                      </a:cubicBezTo>
                      <a:cubicBezTo>
                        <a:pt x="874" y="1377"/>
                        <a:pt x="848" y="1378"/>
                        <a:pt x="822" y="1380"/>
                      </a:cubicBezTo>
                      <a:cubicBezTo>
                        <a:pt x="792" y="1400"/>
                        <a:pt x="780" y="1400"/>
                        <a:pt x="750" y="1380"/>
                      </a:cubicBezTo>
                      <a:cubicBezTo>
                        <a:pt x="710" y="1400"/>
                        <a:pt x="715" y="1405"/>
                        <a:pt x="666" y="1398"/>
                      </a:cubicBezTo>
                      <a:cubicBezTo>
                        <a:pt x="633" y="1376"/>
                        <a:pt x="646" y="1400"/>
                        <a:pt x="606" y="1380"/>
                      </a:cubicBezTo>
                      <a:cubicBezTo>
                        <a:pt x="579" y="1340"/>
                        <a:pt x="578" y="1381"/>
                        <a:pt x="546" y="1392"/>
                      </a:cubicBezTo>
                      <a:cubicBezTo>
                        <a:pt x="532" y="1390"/>
                        <a:pt x="518" y="1389"/>
                        <a:pt x="504" y="1386"/>
                      </a:cubicBezTo>
                      <a:cubicBezTo>
                        <a:pt x="498" y="1385"/>
                        <a:pt x="492" y="1378"/>
                        <a:pt x="486" y="1380"/>
                      </a:cubicBezTo>
                      <a:cubicBezTo>
                        <a:pt x="472" y="1385"/>
                        <a:pt x="450" y="1404"/>
                        <a:pt x="450" y="1404"/>
                      </a:cubicBezTo>
                      <a:cubicBezTo>
                        <a:pt x="399" y="1379"/>
                        <a:pt x="410" y="1398"/>
                        <a:pt x="372" y="1422"/>
                      </a:cubicBezTo>
                      <a:cubicBezTo>
                        <a:pt x="359" y="1430"/>
                        <a:pt x="344" y="1433"/>
                        <a:pt x="330" y="1440"/>
                      </a:cubicBezTo>
                      <a:cubicBezTo>
                        <a:pt x="324" y="1443"/>
                        <a:pt x="318" y="1448"/>
                        <a:pt x="312" y="1452"/>
                      </a:cubicBezTo>
                      <a:cubicBezTo>
                        <a:pt x="301" y="1441"/>
                        <a:pt x="293" y="1427"/>
                        <a:pt x="282" y="1416"/>
                      </a:cubicBezTo>
                      <a:cubicBezTo>
                        <a:pt x="264" y="1398"/>
                        <a:pt x="240" y="1392"/>
                        <a:pt x="222" y="1374"/>
                      </a:cubicBezTo>
                      <a:cubicBezTo>
                        <a:pt x="190" y="1379"/>
                        <a:pt x="174" y="1388"/>
                        <a:pt x="144" y="1380"/>
                      </a:cubicBezTo>
                      <a:cubicBezTo>
                        <a:pt x="92" y="1345"/>
                        <a:pt x="127" y="1363"/>
                        <a:pt x="84" y="1350"/>
                      </a:cubicBezTo>
                      <a:cubicBezTo>
                        <a:pt x="72" y="1346"/>
                        <a:pt x="48" y="1338"/>
                        <a:pt x="48" y="1338"/>
                      </a:cubicBezTo>
                      <a:cubicBezTo>
                        <a:pt x="32" y="1314"/>
                        <a:pt x="9" y="1305"/>
                        <a:pt x="0" y="1278"/>
                      </a:cubicBezTo>
                      <a:close/>
                    </a:path>
                  </a:pathLst>
                </a:custGeom>
                <a:solidFill>
                  <a:schemeClr val="bg1"/>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3" name="Freeform 27"/>
                <p:cNvSpPr>
                  <a:spLocks/>
                </p:cNvSpPr>
                <p:nvPr/>
              </p:nvSpPr>
              <p:spPr bwMode="auto">
                <a:xfrm flipH="1">
                  <a:off x="2584301" y="3999294"/>
                  <a:ext cx="62608" cy="345985"/>
                </a:xfrm>
                <a:custGeom>
                  <a:avLst/>
                  <a:gdLst>
                    <a:gd name="T0" fmla="*/ 0 w 234"/>
                    <a:gd name="T1" fmla="*/ 0 h 1392"/>
                    <a:gd name="T2" fmla="*/ 2147483647 w 234"/>
                    <a:gd name="T3" fmla="*/ 0 h 1392"/>
                    <a:gd name="T4" fmla="*/ 2147483647 w 234"/>
                    <a:gd name="T5" fmla="*/ 2147483647 h 1392"/>
                    <a:gd name="T6" fmla="*/ 2147483647 w 234"/>
                    <a:gd name="T7" fmla="*/ 2147483647 h 1392"/>
                    <a:gd name="T8" fmla="*/ 2147483647 w 234"/>
                    <a:gd name="T9" fmla="*/ 2147483647 h 1392"/>
                    <a:gd name="T10" fmla="*/ 2147483647 w 234"/>
                    <a:gd name="T11" fmla="*/ 2147483647 h 1392"/>
                    <a:gd name="T12" fmla="*/ 0 w 234"/>
                    <a:gd name="T13" fmla="*/ 0 h 1392"/>
                    <a:gd name="T14" fmla="*/ 0 60000 65536"/>
                    <a:gd name="T15" fmla="*/ 0 60000 65536"/>
                    <a:gd name="T16" fmla="*/ 0 60000 65536"/>
                    <a:gd name="T17" fmla="*/ 0 60000 65536"/>
                    <a:gd name="T18" fmla="*/ 0 60000 65536"/>
                    <a:gd name="T19" fmla="*/ 0 60000 65536"/>
                    <a:gd name="T20" fmla="*/ 0 60000 65536"/>
                    <a:gd name="T21" fmla="*/ 0 w 234"/>
                    <a:gd name="T22" fmla="*/ 0 h 1392"/>
                    <a:gd name="T23" fmla="*/ 234 w 234"/>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1392">
                      <a:moveTo>
                        <a:pt x="0" y="0"/>
                      </a:moveTo>
                      <a:lnTo>
                        <a:pt x="234" y="0"/>
                      </a:lnTo>
                      <a:lnTo>
                        <a:pt x="234" y="1392"/>
                      </a:lnTo>
                      <a:cubicBezTo>
                        <a:pt x="207" y="1387"/>
                        <a:pt x="193" y="1372"/>
                        <a:pt x="168" y="1380"/>
                      </a:cubicBezTo>
                      <a:cubicBezTo>
                        <a:pt x="141" y="1375"/>
                        <a:pt x="127" y="1360"/>
                        <a:pt x="102" y="1368"/>
                      </a:cubicBezTo>
                      <a:cubicBezTo>
                        <a:pt x="68" y="1362"/>
                        <a:pt x="38" y="1344"/>
                        <a:pt x="6" y="1344"/>
                      </a:cubicBezTo>
                      <a:lnTo>
                        <a:pt x="0" y="0"/>
                      </a:lnTo>
                      <a:close/>
                    </a:path>
                  </a:pathLst>
                </a:custGeom>
                <a:solidFill>
                  <a:srgbClr val="D4E38B"/>
                </a:solidFill>
                <a:ln w="9525">
                  <a:solidFill>
                    <a:schemeClr val="tx1"/>
                  </a:solidFill>
                  <a:round/>
                  <a:headEnd/>
                  <a:tailEnd/>
                </a:ln>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4" name="Rectangle 28"/>
                <p:cNvSpPr>
                  <a:spLocks noChangeArrowheads="1"/>
                </p:cNvSpPr>
                <p:nvPr/>
              </p:nvSpPr>
              <p:spPr bwMode="auto">
                <a:xfrm flipH="1">
                  <a:off x="2647919" y="3998176"/>
                  <a:ext cx="331722" cy="26270"/>
                </a:xfrm>
                <a:prstGeom prst="rect">
                  <a:avLst/>
                </a:prstGeom>
                <a:solidFill>
                  <a:srgbClr val="97C7CB"/>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15" name="Rectangle 29"/>
                <p:cNvSpPr>
                  <a:spLocks noChangeArrowheads="1"/>
                </p:cNvSpPr>
                <p:nvPr/>
              </p:nvSpPr>
              <p:spPr bwMode="auto">
                <a:xfrm flipH="1">
                  <a:off x="2584301" y="3998176"/>
                  <a:ext cx="62608" cy="27947"/>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16" name="Line 30"/>
                <p:cNvSpPr>
                  <a:spLocks noChangeShapeType="1"/>
                </p:cNvSpPr>
                <p:nvPr/>
              </p:nvSpPr>
              <p:spPr bwMode="auto">
                <a:xfrm>
                  <a:off x="2582786" y="4054629"/>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7" name="Line 31"/>
                <p:cNvSpPr>
                  <a:spLocks noChangeShapeType="1"/>
                </p:cNvSpPr>
                <p:nvPr/>
              </p:nvSpPr>
              <p:spPr bwMode="auto">
                <a:xfrm>
                  <a:off x="2582786" y="4087048"/>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8" name="Line 32"/>
                <p:cNvSpPr>
                  <a:spLocks noChangeShapeType="1"/>
                </p:cNvSpPr>
                <p:nvPr/>
              </p:nvSpPr>
              <p:spPr bwMode="auto">
                <a:xfrm>
                  <a:off x="2582786" y="4119466"/>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19" name="Line 33"/>
                <p:cNvSpPr>
                  <a:spLocks noChangeShapeType="1"/>
                </p:cNvSpPr>
                <p:nvPr/>
              </p:nvSpPr>
              <p:spPr bwMode="auto">
                <a:xfrm>
                  <a:off x="2582786" y="4151885"/>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0" name="Line 34"/>
                <p:cNvSpPr>
                  <a:spLocks noChangeShapeType="1"/>
                </p:cNvSpPr>
                <p:nvPr/>
              </p:nvSpPr>
              <p:spPr bwMode="auto">
                <a:xfrm>
                  <a:off x="2582786" y="4184304"/>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1" name="Line 35"/>
                <p:cNvSpPr>
                  <a:spLocks noChangeShapeType="1"/>
                </p:cNvSpPr>
                <p:nvPr/>
              </p:nvSpPr>
              <p:spPr bwMode="auto">
                <a:xfrm>
                  <a:off x="2582786" y="4216722"/>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2" name="Line 36"/>
                <p:cNvSpPr>
                  <a:spLocks noChangeShapeType="1"/>
                </p:cNvSpPr>
                <p:nvPr/>
              </p:nvSpPr>
              <p:spPr bwMode="auto">
                <a:xfrm>
                  <a:off x="2582786" y="4249700"/>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3" name="Line 37"/>
                <p:cNvSpPr>
                  <a:spLocks noChangeShapeType="1"/>
                </p:cNvSpPr>
                <p:nvPr/>
              </p:nvSpPr>
              <p:spPr bwMode="auto">
                <a:xfrm>
                  <a:off x="2582786" y="4282118"/>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4" name="Line 38"/>
                <p:cNvSpPr>
                  <a:spLocks noChangeShapeType="1"/>
                </p:cNvSpPr>
                <p:nvPr/>
              </p:nvSpPr>
              <p:spPr bwMode="auto">
                <a:xfrm>
                  <a:off x="2582786" y="4314537"/>
                  <a:ext cx="3953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5" name="Line 39"/>
                <p:cNvSpPr>
                  <a:spLocks noChangeShapeType="1"/>
                </p:cNvSpPr>
                <p:nvPr/>
              </p:nvSpPr>
              <p:spPr bwMode="auto">
                <a:xfrm flipH="1">
                  <a:off x="2699924" y="3997617"/>
                  <a:ext cx="1010" cy="3459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6" name="Line 40"/>
                <p:cNvSpPr>
                  <a:spLocks noChangeShapeType="1"/>
                </p:cNvSpPr>
                <p:nvPr/>
              </p:nvSpPr>
              <p:spPr bwMode="auto">
                <a:xfrm flipH="1">
                  <a:off x="2811508" y="3997617"/>
                  <a:ext cx="1010" cy="349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7" name="Line 41"/>
                <p:cNvSpPr>
                  <a:spLocks noChangeShapeType="1"/>
                </p:cNvSpPr>
                <p:nvPr/>
              </p:nvSpPr>
              <p:spPr bwMode="auto">
                <a:xfrm flipH="1">
                  <a:off x="2867552" y="3997617"/>
                  <a:ext cx="505" cy="3482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8" name="Line 42"/>
                <p:cNvSpPr>
                  <a:spLocks noChangeShapeType="1"/>
                </p:cNvSpPr>
                <p:nvPr/>
              </p:nvSpPr>
              <p:spPr bwMode="auto">
                <a:xfrm>
                  <a:off x="2923597" y="3997617"/>
                  <a:ext cx="0" cy="341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29" name="Line 43"/>
                <p:cNvSpPr>
                  <a:spLocks noChangeShapeType="1"/>
                </p:cNvSpPr>
                <p:nvPr/>
              </p:nvSpPr>
              <p:spPr bwMode="auto">
                <a:xfrm>
                  <a:off x="2756978" y="3997617"/>
                  <a:ext cx="0" cy="3437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lang="en-GB" sz="1350">
                    <a:solidFill>
                      <a:prstClr val="black"/>
                    </a:solidFill>
                    <a:latin typeface="Aptos" panose="02110004020202020204"/>
                    <a:ea typeface="+mn-ea"/>
                  </a:endParaRPr>
                </a:p>
              </p:txBody>
            </p:sp>
            <p:sp>
              <p:nvSpPr>
                <p:cNvPr id="30" name="Oval 44"/>
                <p:cNvSpPr>
                  <a:spLocks noChangeArrowheads="1"/>
                </p:cNvSpPr>
                <p:nvPr/>
              </p:nvSpPr>
              <p:spPr bwMode="auto">
                <a:xfrm>
                  <a:off x="2656502" y="4060777"/>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1" name="Oval 45"/>
                <p:cNvSpPr>
                  <a:spLocks noChangeArrowheads="1"/>
                </p:cNvSpPr>
                <p:nvPr/>
              </p:nvSpPr>
              <p:spPr bwMode="auto">
                <a:xfrm>
                  <a:off x="2765057" y="4060777"/>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2" name="Oval 46"/>
                <p:cNvSpPr>
                  <a:spLocks noChangeArrowheads="1"/>
                </p:cNvSpPr>
                <p:nvPr/>
              </p:nvSpPr>
              <p:spPr bwMode="auto">
                <a:xfrm>
                  <a:off x="2820596" y="4060777"/>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3" name="Oval 47"/>
                <p:cNvSpPr>
                  <a:spLocks noChangeArrowheads="1"/>
                </p:cNvSpPr>
                <p:nvPr/>
              </p:nvSpPr>
              <p:spPr bwMode="auto">
                <a:xfrm>
                  <a:off x="2934200" y="4060777"/>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4" name="Oval 48"/>
                <p:cNvSpPr>
                  <a:spLocks noChangeArrowheads="1"/>
                </p:cNvSpPr>
                <p:nvPr/>
              </p:nvSpPr>
              <p:spPr bwMode="auto">
                <a:xfrm>
                  <a:off x="2709012" y="4029477"/>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5" name="Oval 49"/>
                <p:cNvSpPr>
                  <a:spLocks noChangeArrowheads="1"/>
                </p:cNvSpPr>
                <p:nvPr/>
              </p:nvSpPr>
              <p:spPr bwMode="auto">
                <a:xfrm>
                  <a:off x="2656502" y="4029477"/>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6" name="Oval 50"/>
                <p:cNvSpPr>
                  <a:spLocks noChangeArrowheads="1"/>
                </p:cNvSpPr>
                <p:nvPr/>
              </p:nvSpPr>
              <p:spPr bwMode="auto">
                <a:xfrm>
                  <a:off x="2765057" y="4029477"/>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7" name="Oval 51"/>
                <p:cNvSpPr>
                  <a:spLocks noChangeArrowheads="1"/>
                </p:cNvSpPr>
                <p:nvPr/>
              </p:nvSpPr>
              <p:spPr bwMode="auto">
                <a:xfrm>
                  <a:off x="2934200" y="4029477"/>
                  <a:ext cx="37363" cy="21799"/>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8" name="Oval 52"/>
                <p:cNvSpPr>
                  <a:spLocks noChangeArrowheads="1"/>
                </p:cNvSpPr>
                <p:nvPr/>
              </p:nvSpPr>
              <p:spPr bwMode="auto">
                <a:xfrm>
                  <a:off x="2708002" y="4092637"/>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39" name="Oval 53"/>
                <p:cNvSpPr>
                  <a:spLocks noChangeArrowheads="1"/>
                </p:cNvSpPr>
                <p:nvPr/>
              </p:nvSpPr>
              <p:spPr bwMode="auto">
                <a:xfrm>
                  <a:off x="2765561" y="4092637"/>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0" name="Oval 54"/>
                <p:cNvSpPr>
                  <a:spLocks noChangeArrowheads="1"/>
                </p:cNvSpPr>
                <p:nvPr/>
              </p:nvSpPr>
              <p:spPr bwMode="auto">
                <a:xfrm>
                  <a:off x="2877650" y="4092637"/>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1" name="Oval 55"/>
                <p:cNvSpPr>
                  <a:spLocks noChangeArrowheads="1"/>
                </p:cNvSpPr>
                <p:nvPr/>
              </p:nvSpPr>
              <p:spPr bwMode="auto">
                <a:xfrm>
                  <a:off x="2934200" y="4092637"/>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2" name="Oval 56"/>
                <p:cNvSpPr>
                  <a:spLocks noChangeArrowheads="1"/>
                </p:cNvSpPr>
                <p:nvPr/>
              </p:nvSpPr>
              <p:spPr bwMode="auto">
                <a:xfrm>
                  <a:off x="2706488" y="4125615"/>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3" name="Oval 57"/>
                <p:cNvSpPr>
                  <a:spLocks noChangeArrowheads="1"/>
                </p:cNvSpPr>
                <p:nvPr/>
              </p:nvSpPr>
              <p:spPr bwMode="auto">
                <a:xfrm>
                  <a:off x="2820596" y="4125615"/>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4" name="Oval 58"/>
                <p:cNvSpPr>
                  <a:spLocks noChangeArrowheads="1"/>
                </p:cNvSpPr>
                <p:nvPr/>
              </p:nvSpPr>
              <p:spPr bwMode="auto">
                <a:xfrm>
                  <a:off x="2656502" y="4125615"/>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5" name="Oval 59"/>
                <p:cNvSpPr>
                  <a:spLocks noChangeArrowheads="1"/>
                </p:cNvSpPr>
                <p:nvPr/>
              </p:nvSpPr>
              <p:spPr bwMode="auto">
                <a:xfrm>
                  <a:off x="2877650" y="4125615"/>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6" name="Oval 60"/>
                <p:cNvSpPr>
                  <a:spLocks noChangeArrowheads="1"/>
                </p:cNvSpPr>
                <p:nvPr/>
              </p:nvSpPr>
              <p:spPr bwMode="auto">
                <a:xfrm>
                  <a:off x="2656502" y="4158592"/>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7" name="Oval 61"/>
                <p:cNvSpPr>
                  <a:spLocks noChangeArrowheads="1"/>
                </p:cNvSpPr>
                <p:nvPr/>
              </p:nvSpPr>
              <p:spPr bwMode="auto">
                <a:xfrm>
                  <a:off x="2765561" y="4158592"/>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8" name="Oval 62"/>
                <p:cNvSpPr>
                  <a:spLocks noChangeArrowheads="1"/>
                </p:cNvSpPr>
                <p:nvPr/>
              </p:nvSpPr>
              <p:spPr bwMode="auto">
                <a:xfrm>
                  <a:off x="2656502" y="4222870"/>
                  <a:ext cx="37363" cy="21799"/>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49" name="Oval 63"/>
                <p:cNvSpPr>
                  <a:spLocks noChangeArrowheads="1"/>
                </p:cNvSpPr>
                <p:nvPr/>
              </p:nvSpPr>
              <p:spPr bwMode="auto">
                <a:xfrm>
                  <a:off x="2656502" y="4255848"/>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0" name="Oval 65"/>
                <p:cNvSpPr>
                  <a:spLocks noChangeArrowheads="1"/>
                </p:cNvSpPr>
                <p:nvPr/>
              </p:nvSpPr>
              <p:spPr bwMode="auto">
                <a:xfrm>
                  <a:off x="2706993" y="4190452"/>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1" name="Oval 66"/>
                <p:cNvSpPr>
                  <a:spLocks noChangeArrowheads="1"/>
                </p:cNvSpPr>
                <p:nvPr/>
              </p:nvSpPr>
              <p:spPr bwMode="auto">
                <a:xfrm>
                  <a:off x="2706993" y="4222870"/>
                  <a:ext cx="37363" cy="21799"/>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2" name="Oval 67"/>
                <p:cNvSpPr>
                  <a:spLocks noChangeArrowheads="1"/>
                </p:cNvSpPr>
                <p:nvPr/>
              </p:nvSpPr>
              <p:spPr bwMode="auto">
                <a:xfrm>
                  <a:off x="2820596" y="4222870"/>
                  <a:ext cx="37363" cy="21799"/>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3" name="Oval 68"/>
                <p:cNvSpPr>
                  <a:spLocks noChangeArrowheads="1"/>
                </p:cNvSpPr>
                <p:nvPr/>
              </p:nvSpPr>
              <p:spPr bwMode="auto">
                <a:xfrm>
                  <a:off x="2877650" y="4222870"/>
                  <a:ext cx="36858" cy="21799"/>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4" name="Oval 69"/>
                <p:cNvSpPr>
                  <a:spLocks noChangeArrowheads="1"/>
                </p:cNvSpPr>
                <p:nvPr/>
              </p:nvSpPr>
              <p:spPr bwMode="auto">
                <a:xfrm>
                  <a:off x="2934200" y="4190452"/>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5" name="Oval 70"/>
                <p:cNvSpPr>
                  <a:spLocks noChangeArrowheads="1"/>
                </p:cNvSpPr>
                <p:nvPr/>
              </p:nvSpPr>
              <p:spPr bwMode="auto">
                <a:xfrm>
                  <a:off x="2765057" y="4255848"/>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6" name="Oval 71"/>
                <p:cNvSpPr>
                  <a:spLocks noChangeArrowheads="1"/>
                </p:cNvSpPr>
                <p:nvPr/>
              </p:nvSpPr>
              <p:spPr bwMode="auto">
                <a:xfrm>
                  <a:off x="2820596" y="4255848"/>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7" name="Oval 72"/>
                <p:cNvSpPr>
                  <a:spLocks noChangeArrowheads="1"/>
                </p:cNvSpPr>
                <p:nvPr/>
              </p:nvSpPr>
              <p:spPr bwMode="auto">
                <a:xfrm>
                  <a:off x="2877650" y="4255848"/>
                  <a:ext cx="36858"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sp>
              <p:nvSpPr>
                <p:cNvPr id="58" name="Oval 74"/>
                <p:cNvSpPr>
                  <a:spLocks noChangeArrowheads="1"/>
                </p:cNvSpPr>
                <p:nvPr/>
              </p:nvSpPr>
              <p:spPr bwMode="auto">
                <a:xfrm>
                  <a:off x="2934200" y="4287708"/>
                  <a:ext cx="37363" cy="22358"/>
                </a:xfrm>
                <a:prstGeom prst="ellipse">
                  <a:avLst/>
                </a:prstGeom>
                <a:solidFill>
                  <a:srgbClr val="65B7C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endParaRPr lang="en-GB" altLang="en-US" sz="750">
                    <a:solidFill>
                      <a:prstClr val="black"/>
                    </a:solidFill>
                    <a:ea typeface="+mn-ea"/>
                  </a:endParaRPr>
                </a:p>
              </p:txBody>
            </p:sp>
          </p:grpSp>
          <p:sp>
            <p:nvSpPr>
              <p:cNvPr id="11" name="TextBox 377"/>
              <p:cNvSpPr txBox="1">
                <a:spLocks noChangeArrowheads="1"/>
              </p:cNvSpPr>
              <p:nvPr/>
            </p:nvSpPr>
            <p:spPr bwMode="auto">
              <a:xfrm>
                <a:off x="2451669" y="4740449"/>
                <a:ext cx="1280778" cy="5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r>
                  <a:rPr lang="en-GB" altLang="en-US" sz="1050" dirty="0">
                    <a:solidFill>
                      <a:prstClr val="black"/>
                    </a:solidFill>
                    <a:ea typeface="+mn-ea"/>
                  </a:rPr>
                  <a:t>Federation Hub</a:t>
                </a:r>
              </a:p>
            </p:txBody>
          </p:sp>
        </p:grpSp>
        <p:grpSp>
          <p:nvGrpSpPr>
            <p:cNvPr id="135" name="Group 134"/>
            <p:cNvGrpSpPr>
              <a:grpSpLocks/>
            </p:cNvGrpSpPr>
            <p:nvPr/>
          </p:nvGrpSpPr>
          <p:grpSpPr bwMode="auto">
            <a:xfrm>
              <a:off x="3529013" y="4903788"/>
              <a:ext cx="947737" cy="787400"/>
              <a:chOff x="3232991" y="4998764"/>
              <a:chExt cx="948865" cy="788035"/>
            </a:xfrm>
          </p:grpSpPr>
          <p:sp>
            <p:nvSpPr>
              <p:cNvPr id="136" name="Oval 135"/>
              <p:cNvSpPr/>
              <p:nvPr/>
            </p:nvSpPr>
            <p:spPr>
              <a:xfrm>
                <a:off x="3232991" y="4998764"/>
                <a:ext cx="162118" cy="154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37" name="Rectangle 136"/>
              <p:cNvSpPr/>
              <p:nvPr/>
            </p:nvSpPr>
            <p:spPr>
              <a:xfrm>
                <a:off x="3743185" y="5432501"/>
                <a:ext cx="438671" cy="35429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38" name="Oval 137"/>
              <p:cNvSpPr/>
              <p:nvPr/>
            </p:nvSpPr>
            <p:spPr>
              <a:xfrm>
                <a:off x="3846495" y="5492874"/>
                <a:ext cx="93773" cy="81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39" name="Freeform 138"/>
              <p:cNvSpPr/>
              <p:nvPr/>
            </p:nvSpPr>
            <p:spPr>
              <a:xfrm>
                <a:off x="3380804" y="5124277"/>
                <a:ext cx="491122" cy="390840"/>
              </a:xfrm>
              <a:custGeom>
                <a:avLst/>
                <a:gdLst>
                  <a:gd name="connsiteX0" fmla="*/ 0 w 547688"/>
                  <a:gd name="connsiteY0" fmla="*/ 0 h 457200"/>
                  <a:gd name="connsiteX1" fmla="*/ 547688 w 547688"/>
                  <a:gd name="connsiteY1" fmla="*/ 457200 h 457200"/>
                </a:gdLst>
                <a:ahLst/>
                <a:cxnLst>
                  <a:cxn ang="0">
                    <a:pos x="connsiteX0" y="connsiteY0"/>
                  </a:cxn>
                  <a:cxn ang="0">
                    <a:pos x="connsiteX1" y="connsiteY1"/>
                  </a:cxn>
                </a:cxnLst>
                <a:rect l="l" t="t" r="r" b="b"/>
                <a:pathLst>
                  <a:path w="547688" h="457200">
                    <a:moveTo>
                      <a:pt x="0" y="0"/>
                    </a:moveTo>
                    <a:lnTo>
                      <a:pt x="547688" y="4572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grpSp>
        <p:grpSp>
          <p:nvGrpSpPr>
            <p:cNvPr id="140" name="Group 139"/>
            <p:cNvGrpSpPr>
              <a:grpSpLocks/>
            </p:cNvGrpSpPr>
            <p:nvPr/>
          </p:nvGrpSpPr>
          <p:grpSpPr bwMode="auto">
            <a:xfrm>
              <a:off x="3048000" y="5156200"/>
              <a:ext cx="692150" cy="727075"/>
              <a:chOff x="2612653" y="5226611"/>
              <a:chExt cx="692951" cy="725781"/>
            </a:xfrm>
          </p:grpSpPr>
          <p:sp>
            <p:nvSpPr>
              <p:cNvPr id="141" name="Oval 140"/>
              <p:cNvSpPr/>
              <p:nvPr/>
            </p:nvSpPr>
            <p:spPr>
              <a:xfrm>
                <a:off x="2806552" y="5226611"/>
                <a:ext cx="162112" cy="153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42" name="Rectangle 141"/>
              <p:cNvSpPr/>
              <p:nvPr/>
            </p:nvSpPr>
            <p:spPr>
              <a:xfrm>
                <a:off x="2612653" y="5599010"/>
                <a:ext cx="692951" cy="35338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43" name="Oval 142"/>
              <p:cNvSpPr/>
              <p:nvPr/>
            </p:nvSpPr>
            <p:spPr>
              <a:xfrm>
                <a:off x="2927342" y="5659228"/>
                <a:ext cx="92182" cy="80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44" name="Freeform 143"/>
              <p:cNvSpPr/>
              <p:nvPr/>
            </p:nvSpPr>
            <p:spPr>
              <a:xfrm>
                <a:off x="2905091" y="5372401"/>
                <a:ext cx="66752" cy="288411"/>
              </a:xfrm>
              <a:custGeom>
                <a:avLst/>
                <a:gdLst>
                  <a:gd name="connsiteX0" fmla="*/ 0 w 73819"/>
                  <a:gd name="connsiteY0" fmla="*/ 0 h 335756"/>
                  <a:gd name="connsiteX1" fmla="*/ 73819 w 73819"/>
                  <a:gd name="connsiteY1" fmla="*/ 335756 h 335756"/>
                </a:gdLst>
                <a:ahLst/>
                <a:cxnLst>
                  <a:cxn ang="0">
                    <a:pos x="connsiteX0" y="connsiteY0"/>
                  </a:cxn>
                  <a:cxn ang="0">
                    <a:pos x="connsiteX1" y="connsiteY1"/>
                  </a:cxn>
                </a:cxnLst>
                <a:rect l="l" t="t" r="r" b="b"/>
                <a:pathLst>
                  <a:path w="73819" h="335756">
                    <a:moveTo>
                      <a:pt x="0" y="0"/>
                    </a:moveTo>
                    <a:lnTo>
                      <a:pt x="73819" y="335756"/>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grpSp>
        <p:grpSp>
          <p:nvGrpSpPr>
            <p:cNvPr id="145" name="Group 144"/>
            <p:cNvGrpSpPr>
              <a:grpSpLocks/>
            </p:cNvGrpSpPr>
            <p:nvPr/>
          </p:nvGrpSpPr>
          <p:grpSpPr bwMode="auto">
            <a:xfrm>
              <a:off x="1647825" y="5113338"/>
              <a:ext cx="962025" cy="720725"/>
              <a:chOff x="1282080" y="4965206"/>
              <a:chExt cx="963160" cy="721234"/>
            </a:xfrm>
          </p:grpSpPr>
          <p:sp>
            <p:nvSpPr>
              <p:cNvPr id="146" name="Oval 145"/>
              <p:cNvSpPr/>
              <p:nvPr/>
            </p:nvSpPr>
            <p:spPr>
              <a:xfrm>
                <a:off x="2083124" y="4965206"/>
                <a:ext cx="162116" cy="15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47" name="Rectangle 146"/>
              <p:cNvSpPr/>
              <p:nvPr/>
            </p:nvSpPr>
            <p:spPr>
              <a:xfrm>
                <a:off x="1282080" y="5332177"/>
                <a:ext cx="438667" cy="35426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48" name="Oval 147"/>
              <p:cNvSpPr/>
              <p:nvPr/>
            </p:nvSpPr>
            <p:spPr>
              <a:xfrm>
                <a:off x="1496646" y="5430671"/>
                <a:ext cx="93773" cy="81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49" name="Freeform 148"/>
              <p:cNvSpPr/>
              <p:nvPr/>
            </p:nvSpPr>
            <p:spPr>
              <a:xfrm>
                <a:off x="1569757" y="5089118"/>
                <a:ext cx="537208" cy="362206"/>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grpSp>
        <p:grpSp>
          <p:nvGrpSpPr>
            <p:cNvPr id="150" name="Group 149"/>
            <p:cNvGrpSpPr>
              <a:grpSpLocks/>
            </p:cNvGrpSpPr>
            <p:nvPr/>
          </p:nvGrpSpPr>
          <p:grpSpPr bwMode="auto">
            <a:xfrm>
              <a:off x="2422525" y="5229225"/>
              <a:ext cx="481013" cy="746125"/>
              <a:chOff x="1980301" y="5146480"/>
              <a:chExt cx="479674" cy="745697"/>
            </a:xfrm>
          </p:grpSpPr>
          <p:sp>
            <p:nvSpPr>
              <p:cNvPr id="151" name="Oval 150"/>
              <p:cNvSpPr/>
              <p:nvPr/>
            </p:nvSpPr>
            <p:spPr>
              <a:xfrm>
                <a:off x="2298501" y="5146480"/>
                <a:ext cx="161474" cy="153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52" name="Rectangle 151"/>
              <p:cNvSpPr/>
              <p:nvPr/>
            </p:nvSpPr>
            <p:spPr>
              <a:xfrm>
                <a:off x="1980301" y="5538368"/>
                <a:ext cx="265958" cy="35380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53" name="Freeform 152"/>
              <p:cNvSpPr/>
              <p:nvPr/>
            </p:nvSpPr>
            <p:spPr>
              <a:xfrm>
                <a:off x="2130694" y="5289273"/>
                <a:ext cx="210549" cy="345876"/>
              </a:xfrm>
              <a:custGeom>
                <a:avLst/>
                <a:gdLst>
                  <a:gd name="connsiteX0" fmla="*/ 273844 w 273844"/>
                  <a:gd name="connsiteY0" fmla="*/ 0 h 483393"/>
                  <a:gd name="connsiteX1" fmla="*/ 0 w 273844"/>
                  <a:gd name="connsiteY1" fmla="*/ 483393 h 483393"/>
                </a:gdLst>
                <a:ahLst/>
                <a:cxnLst>
                  <a:cxn ang="0">
                    <a:pos x="connsiteX0" y="connsiteY0"/>
                  </a:cxn>
                  <a:cxn ang="0">
                    <a:pos x="connsiteX1" y="connsiteY1"/>
                  </a:cxn>
                </a:cxnLst>
                <a:rect l="l" t="t" r="r" b="b"/>
                <a:pathLst>
                  <a:path w="273844" h="483393">
                    <a:moveTo>
                      <a:pt x="273844" y="0"/>
                    </a:moveTo>
                    <a:lnTo>
                      <a:pt x="0" y="48339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54" name="Oval 153"/>
              <p:cNvSpPr/>
              <p:nvPr/>
            </p:nvSpPr>
            <p:spPr>
              <a:xfrm>
                <a:off x="2068954" y="5620871"/>
                <a:ext cx="93402" cy="80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grpSp>
        <p:sp>
          <p:nvSpPr>
            <p:cNvPr id="155" name="Oval 154"/>
            <p:cNvSpPr/>
            <p:nvPr/>
          </p:nvSpPr>
          <p:spPr>
            <a:xfrm>
              <a:off x="2090738" y="4560888"/>
              <a:ext cx="161925" cy="15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56" name="Oval 155"/>
            <p:cNvSpPr/>
            <p:nvPr/>
          </p:nvSpPr>
          <p:spPr>
            <a:xfrm>
              <a:off x="3638550" y="4552950"/>
              <a:ext cx="160338" cy="153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57" name="Oval 156"/>
            <p:cNvSpPr/>
            <p:nvPr/>
          </p:nvSpPr>
          <p:spPr bwMode="auto">
            <a:xfrm>
              <a:off x="2201863" y="4878388"/>
              <a:ext cx="161925" cy="153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58" name="Oval 157"/>
            <p:cNvSpPr/>
            <p:nvPr/>
          </p:nvSpPr>
          <p:spPr bwMode="auto">
            <a:xfrm>
              <a:off x="1154113" y="5545138"/>
              <a:ext cx="93662" cy="80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59" name="Freeform 158"/>
            <p:cNvSpPr/>
            <p:nvPr/>
          </p:nvSpPr>
          <p:spPr bwMode="auto">
            <a:xfrm>
              <a:off x="1163638" y="5002213"/>
              <a:ext cx="1062037" cy="587375"/>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0" name="Freeform 159"/>
            <p:cNvSpPr/>
            <p:nvPr/>
          </p:nvSpPr>
          <p:spPr bwMode="auto">
            <a:xfrm>
              <a:off x="579438" y="5768975"/>
              <a:ext cx="342900" cy="360363"/>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1" name="Freeform 160"/>
            <p:cNvSpPr/>
            <p:nvPr/>
          </p:nvSpPr>
          <p:spPr bwMode="auto">
            <a:xfrm flipH="1">
              <a:off x="1120775" y="5826125"/>
              <a:ext cx="130175" cy="430213"/>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2" name="Oval 161"/>
            <p:cNvSpPr/>
            <p:nvPr/>
          </p:nvSpPr>
          <p:spPr bwMode="auto">
            <a:xfrm>
              <a:off x="322263" y="6072188"/>
              <a:ext cx="331787" cy="328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3" name="Oval 162"/>
            <p:cNvSpPr/>
            <p:nvPr/>
          </p:nvSpPr>
          <p:spPr bwMode="auto">
            <a:xfrm>
              <a:off x="1127125" y="6242050"/>
              <a:ext cx="331788" cy="3286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4" name="TextBox 163"/>
            <p:cNvSpPr txBox="1">
              <a:spLocks noChangeArrowheads="1"/>
            </p:cNvSpPr>
            <p:nvPr/>
          </p:nvSpPr>
          <p:spPr bwMode="auto">
            <a:xfrm>
              <a:off x="230188" y="5405438"/>
              <a:ext cx="8842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685800" eaLnBrk="1" fontAlgn="auto" hangingPunct="1">
                <a:spcBef>
                  <a:spcPct val="0"/>
                </a:spcBef>
                <a:spcAft>
                  <a:spcPts val="0"/>
                </a:spcAft>
                <a:buNone/>
              </a:pPr>
              <a:r>
                <a:rPr lang="en-GB" altLang="en-US" sz="1200">
                  <a:solidFill>
                    <a:prstClr val="black"/>
                  </a:solidFill>
                  <a:ea typeface="+mn-ea"/>
                </a:rPr>
                <a:t>Other Hubs</a:t>
              </a:r>
            </a:p>
          </p:txBody>
        </p:sp>
        <p:sp>
          <p:nvSpPr>
            <p:cNvPr id="165" name="Oval 164"/>
            <p:cNvSpPr/>
            <p:nvPr/>
          </p:nvSpPr>
          <p:spPr bwMode="auto">
            <a:xfrm>
              <a:off x="862013" y="5759450"/>
              <a:ext cx="93662" cy="80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6" name="Oval 165"/>
            <p:cNvSpPr/>
            <p:nvPr/>
          </p:nvSpPr>
          <p:spPr bwMode="auto">
            <a:xfrm>
              <a:off x="1066800" y="5789613"/>
              <a:ext cx="93663" cy="80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7" name="Oval 166"/>
            <p:cNvSpPr/>
            <p:nvPr/>
          </p:nvSpPr>
          <p:spPr bwMode="auto">
            <a:xfrm>
              <a:off x="531813" y="6072188"/>
              <a:ext cx="93662" cy="80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68" name="Oval 167"/>
            <p:cNvSpPr/>
            <p:nvPr/>
          </p:nvSpPr>
          <p:spPr bwMode="auto">
            <a:xfrm>
              <a:off x="1216025" y="6216650"/>
              <a:ext cx="93663" cy="80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grpSp>
      <p:sp>
        <p:nvSpPr>
          <p:cNvPr id="171" name="TextBox 170"/>
          <p:cNvSpPr txBox="1"/>
          <p:nvPr/>
        </p:nvSpPr>
        <p:spPr>
          <a:xfrm>
            <a:off x="2628748" y="1454823"/>
            <a:ext cx="1098351" cy="715581"/>
          </a:xfrm>
          <a:prstGeom prst="rect">
            <a:avLst/>
          </a:prstGeom>
          <a:noFill/>
          <a:ln w="28575">
            <a:solidFill>
              <a:schemeClr val="accent1"/>
            </a:solidFill>
          </a:ln>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ea typeface="+mn-ea"/>
              </a:rPr>
              <a:t>‘medical enterprise’</a:t>
            </a:r>
          </a:p>
          <a:p>
            <a:pPr defTabSz="685800" eaLnBrk="1" fontAlgn="auto" hangingPunct="1">
              <a:spcBef>
                <a:spcPts val="0"/>
              </a:spcBef>
              <a:spcAft>
                <a:spcPts val="0"/>
              </a:spcAft>
            </a:pPr>
            <a:r>
              <a:rPr lang="en-US" sz="1350" dirty="0">
                <a:solidFill>
                  <a:prstClr val="black"/>
                </a:solidFill>
                <a:latin typeface="Aptos" panose="02110004020202020204"/>
                <a:ea typeface="+mn-ea"/>
              </a:rPr>
              <a:t>EHR </a:t>
            </a:r>
          </a:p>
        </p:txBody>
      </p:sp>
      <p:sp>
        <p:nvSpPr>
          <p:cNvPr id="173" name="TextBox 172"/>
          <p:cNvSpPr txBox="1"/>
          <p:nvPr/>
        </p:nvSpPr>
        <p:spPr>
          <a:xfrm>
            <a:off x="5062220" y="1446727"/>
            <a:ext cx="1153549" cy="923330"/>
          </a:xfrm>
          <a:prstGeom prst="rect">
            <a:avLst/>
          </a:prstGeom>
          <a:noFill/>
          <a:ln w="28575">
            <a:solidFill>
              <a:schemeClr val="accent1"/>
            </a:solidFill>
          </a:ln>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ea typeface="+mn-ea"/>
              </a:rPr>
              <a:t>Community</a:t>
            </a:r>
          </a:p>
          <a:p>
            <a:pPr defTabSz="685800" eaLnBrk="1" fontAlgn="auto" hangingPunct="1">
              <a:spcBef>
                <a:spcPts val="0"/>
              </a:spcBef>
              <a:spcAft>
                <a:spcPts val="0"/>
              </a:spcAft>
            </a:pPr>
            <a:r>
              <a:rPr lang="en-US" sz="1350" dirty="0">
                <a:solidFill>
                  <a:prstClr val="black"/>
                </a:solidFill>
                <a:latin typeface="Aptos" panose="02110004020202020204"/>
                <a:ea typeface="+mn-ea"/>
              </a:rPr>
              <a:t>SS Navigation </a:t>
            </a:r>
          </a:p>
          <a:p>
            <a:pPr defTabSz="685800" eaLnBrk="1" fontAlgn="auto" hangingPunct="1">
              <a:spcBef>
                <a:spcPts val="0"/>
              </a:spcBef>
              <a:spcAft>
                <a:spcPts val="0"/>
              </a:spcAft>
            </a:pPr>
            <a:r>
              <a:rPr lang="en-US" sz="1350" dirty="0">
                <a:solidFill>
                  <a:prstClr val="black"/>
                </a:solidFill>
                <a:latin typeface="Aptos" panose="02110004020202020204"/>
                <a:ea typeface="+mn-ea"/>
              </a:rPr>
              <a:t>application</a:t>
            </a:r>
          </a:p>
        </p:txBody>
      </p:sp>
      <p:sp>
        <p:nvSpPr>
          <p:cNvPr id="181" name="Oval 180"/>
          <p:cNvSpPr/>
          <p:nvPr/>
        </p:nvSpPr>
        <p:spPr>
          <a:xfrm>
            <a:off x="3940974" y="2299447"/>
            <a:ext cx="120254" cy="115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82" name="Oval 181"/>
          <p:cNvSpPr/>
          <p:nvPr/>
        </p:nvSpPr>
        <p:spPr>
          <a:xfrm>
            <a:off x="4726537" y="2324321"/>
            <a:ext cx="120254" cy="115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83" name="Freeform 182"/>
          <p:cNvSpPr/>
          <p:nvPr/>
        </p:nvSpPr>
        <p:spPr bwMode="auto">
          <a:xfrm rot="4870283" flipV="1">
            <a:off x="4842417" y="2098614"/>
            <a:ext cx="179802" cy="290843"/>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2" name="Title 1"/>
          <p:cNvSpPr>
            <a:spLocks noGrp="1"/>
          </p:cNvSpPr>
          <p:nvPr>
            <p:ph type="title"/>
          </p:nvPr>
        </p:nvSpPr>
        <p:spPr>
          <a:xfrm>
            <a:off x="446484" y="355143"/>
            <a:ext cx="6872288" cy="490913"/>
          </a:xfrm>
          <a:noFill/>
        </p:spPr>
        <p:txBody>
          <a:bodyPr>
            <a:noAutofit/>
          </a:bodyPr>
          <a:lstStyle/>
          <a:p>
            <a:pPr algn="l"/>
            <a:r>
              <a:rPr lang="en-US" sz="2700" dirty="0"/>
              <a:t>Jackson Care Hub IT infrastructure build</a:t>
            </a:r>
          </a:p>
        </p:txBody>
      </p:sp>
      <p:cxnSp>
        <p:nvCxnSpPr>
          <p:cNvPr id="170" name="Straight Arrow Connector 169"/>
          <p:cNvCxnSpPr/>
          <p:nvPr/>
        </p:nvCxnSpPr>
        <p:spPr>
          <a:xfrm>
            <a:off x="3734991" y="1542782"/>
            <a:ext cx="1284685" cy="269"/>
          </a:xfrm>
          <a:prstGeom prst="straightConnector1">
            <a:avLst/>
          </a:prstGeom>
          <a:ln w="3810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795874" y="2220830"/>
            <a:ext cx="1179749" cy="10491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172" name="Rectangle 171"/>
          <p:cNvSpPr/>
          <p:nvPr/>
        </p:nvSpPr>
        <p:spPr>
          <a:xfrm>
            <a:off x="5062220" y="1446728"/>
            <a:ext cx="1153549" cy="700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ptos" panose="02110004020202020204"/>
            </a:endParaRPr>
          </a:p>
        </p:txBody>
      </p:sp>
      <p:sp>
        <p:nvSpPr>
          <p:cNvPr id="180" name="Freeform 179"/>
          <p:cNvSpPr/>
          <p:nvPr/>
        </p:nvSpPr>
        <p:spPr bwMode="auto">
          <a:xfrm rot="4870283" flipV="1">
            <a:off x="4868831" y="2098783"/>
            <a:ext cx="179802" cy="290843"/>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sp>
        <p:nvSpPr>
          <p:cNvPr id="186" name="Freeform 185"/>
          <p:cNvSpPr/>
          <p:nvPr/>
        </p:nvSpPr>
        <p:spPr bwMode="auto">
          <a:xfrm rot="5155011">
            <a:off x="3720302" y="2112504"/>
            <a:ext cx="274655" cy="282224"/>
          </a:xfrm>
          <a:custGeom>
            <a:avLst/>
            <a:gdLst>
              <a:gd name="connsiteX0" fmla="*/ 652462 w 652462"/>
              <a:gd name="connsiteY0" fmla="*/ 0 h 466725"/>
              <a:gd name="connsiteX1" fmla="*/ 0 w 652462"/>
              <a:gd name="connsiteY1" fmla="*/ 466725 h 466725"/>
            </a:gdLst>
            <a:ahLst/>
            <a:cxnLst>
              <a:cxn ang="0">
                <a:pos x="connsiteX0" y="connsiteY0"/>
              </a:cxn>
              <a:cxn ang="0">
                <a:pos x="connsiteX1" y="connsiteY1"/>
              </a:cxn>
            </a:cxnLst>
            <a:rect l="l" t="t" r="r" b="b"/>
            <a:pathLst>
              <a:path w="652462" h="466725">
                <a:moveTo>
                  <a:pt x="652462" y="0"/>
                </a:moveTo>
                <a:lnTo>
                  <a:pt x="0" y="46672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200">
              <a:solidFill>
                <a:prstClr val="white"/>
              </a:solidFill>
              <a:latin typeface="Aptos" panose="02110004020202020204"/>
            </a:endParaRPr>
          </a:p>
        </p:txBody>
      </p:sp>
      <p:cxnSp>
        <p:nvCxnSpPr>
          <p:cNvPr id="175" name="Straight Connector 174"/>
          <p:cNvCxnSpPr>
            <a:endCxn id="138" idx="7"/>
          </p:cNvCxnSpPr>
          <p:nvPr/>
        </p:nvCxnSpPr>
        <p:spPr>
          <a:xfrm>
            <a:off x="4871543" y="2953819"/>
            <a:ext cx="465268" cy="38287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143" idx="2"/>
          </p:cNvCxnSpPr>
          <p:nvPr/>
        </p:nvCxnSpPr>
        <p:spPr>
          <a:xfrm>
            <a:off x="4607030" y="3195568"/>
            <a:ext cx="85223" cy="30665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54" idx="1"/>
          </p:cNvCxnSpPr>
          <p:nvPr/>
        </p:nvCxnSpPr>
        <p:spPr>
          <a:xfrm flipH="1">
            <a:off x="4064367" y="3260908"/>
            <a:ext cx="207596" cy="30557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48" idx="1"/>
          </p:cNvCxnSpPr>
          <p:nvPr/>
        </p:nvCxnSpPr>
        <p:spPr>
          <a:xfrm flipH="1">
            <a:off x="3577401" y="3167972"/>
            <a:ext cx="409241" cy="30445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4" name="Rectangular Callout 173"/>
          <p:cNvSpPr/>
          <p:nvPr/>
        </p:nvSpPr>
        <p:spPr>
          <a:xfrm>
            <a:off x="6646261" y="2067592"/>
            <a:ext cx="2087246" cy="1318544"/>
          </a:xfrm>
          <a:prstGeom prst="wedgeRectCallout">
            <a:avLst>
              <a:gd name="adj1" fmla="val -70880"/>
              <a:gd name="adj2" fmla="val -87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US" sz="1350" b="1" dirty="0">
                <a:solidFill>
                  <a:prstClr val="white"/>
                </a:solidFill>
                <a:latin typeface="Aptos" panose="02110004020202020204"/>
              </a:rPr>
              <a:t>Phase 1:</a:t>
            </a:r>
          </a:p>
          <a:p>
            <a:pPr defTabSz="685800" eaLnBrk="1" fontAlgn="auto" hangingPunct="1">
              <a:spcBef>
                <a:spcPts val="0"/>
              </a:spcBef>
              <a:spcAft>
                <a:spcPts val="0"/>
              </a:spcAft>
            </a:pPr>
            <a:r>
              <a:rPr lang="en-US" sz="1350" dirty="0">
                <a:solidFill>
                  <a:prstClr val="white"/>
                </a:solidFill>
                <a:latin typeface="Aptos" panose="02110004020202020204"/>
              </a:rPr>
              <a:t>Support </a:t>
            </a:r>
            <a:r>
              <a:rPr lang="en-US" sz="1350" dirty="0" err="1">
                <a:solidFill>
                  <a:prstClr val="white"/>
                </a:solidFill>
                <a:latin typeface="Aptos" panose="02110004020202020204"/>
              </a:rPr>
              <a:t>SDoH</a:t>
            </a:r>
            <a:r>
              <a:rPr lang="en-US" sz="1350" dirty="0">
                <a:solidFill>
                  <a:prstClr val="white"/>
                </a:solidFill>
                <a:latin typeface="Aptos" panose="02110004020202020204"/>
              </a:rPr>
              <a:t> screening, assessment and referral across community </a:t>
            </a:r>
          </a:p>
          <a:p>
            <a:pPr defTabSz="685800" eaLnBrk="1" fontAlgn="auto" hangingPunct="1">
              <a:spcBef>
                <a:spcPts val="0"/>
              </a:spcBef>
              <a:spcAft>
                <a:spcPts val="0"/>
              </a:spcAft>
            </a:pPr>
            <a:r>
              <a:rPr lang="en-US" sz="1350" dirty="0">
                <a:solidFill>
                  <a:prstClr val="white"/>
                </a:solidFill>
                <a:latin typeface="Aptos" panose="02110004020202020204"/>
              </a:rPr>
              <a:t>using 2-1-1 database </a:t>
            </a:r>
          </a:p>
        </p:txBody>
      </p:sp>
      <p:sp>
        <p:nvSpPr>
          <p:cNvPr id="188" name="Rectangular Callout 187"/>
          <p:cNvSpPr/>
          <p:nvPr/>
        </p:nvSpPr>
        <p:spPr>
          <a:xfrm>
            <a:off x="341709" y="2213205"/>
            <a:ext cx="2025254" cy="1502729"/>
          </a:xfrm>
          <a:prstGeom prst="wedgeRectCallout">
            <a:avLst>
              <a:gd name="adj1" fmla="val 150389"/>
              <a:gd name="adj2" fmla="val -95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US" sz="1350" b="1" dirty="0">
                <a:solidFill>
                  <a:prstClr val="white"/>
                </a:solidFill>
                <a:latin typeface="Aptos" panose="02110004020202020204"/>
              </a:rPr>
              <a:t>Phase 1a:</a:t>
            </a:r>
          </a:p>
          <a:p>
            <a:pPr defTabSz="685800" eaLnBrk="1" fontAlgn="auto" hangingPunct="1">
              <a:spcBef>
                <a:spcPts val="0"/>
              </a:spcBef>
              <a:spcAft>
                <a:spcPts val="0"/>
              </a:spcAft>
            </a:pPr>
            <a:r>
              <a:rPr lang="en-US" sz="1350" dirty="0">
                <a:solidFill>
                  <a:prstClr val="white"/>
                </a:solidFill>
                <a:latin typeface="Aptos" panose="02110004020202020204"/>
              </a:rPr>
              <a:t>Limited data exchange with Epic to allow bidirectional exchange of </a:t>
            </a:r>
            <a:r>
              <a:rPr lang="en-US" sz="1350" dirty="0" err="1">
                <a:solidFill>
                  <a:prstClr val="white"/>
                </a:solidFill>
                <a:latin typeface="Aptos" panose="02110004020202020204"/>
              </a:rPr>
              <a:t>SDoH</a:t>
            </a:r>
            <a:r>
              <a:rPr lang="en-US" sz="1350" dirty="0">
                <a:solidFill>
                  <a:prstClr val="white"/>
                </a:solidFill>
                <a:latin typeface="Aptos" panose="02110004020202020204"/>
              </a:rPr>
              <a:t> and referral data;</a:t>
            </a:r>
          </a:p>
          <a:p>
            <a:pPr defTabSz="685800" eaLnBrk="1" fontAlgn="auto" hangingPunct="1">
              <a:spcBef>
                <a:spcPts val="0"/>
              </a:spcBef>
              <a:spcAft>
                <a:spcPts val="0"/>
              </a:spcAft>
            </a:pPr>
            <a:r>
              <a:rPr lang="en-US" sz="1350" dirty="0">
                <a:solidFill>
                  <a:prstClr val="white"/>
                </a:solidFill>
                <a:latin typeface="Aptos" panose="02110004020202020204"/>
              </a:rPr>
              <a:t>Single </a:t>
            </a:r>
            <a:r>
              <a:rPr lang="en-US" sz="1350" dirty="0" err="1">
                <a:solidFill>
                  <a:prstClr val="white"/>
                </a:solidFill>
                <a:latin typeface="Aptos" panose="02110004020202020204"/>
              </a:rPr>
              <a:t>signon</a:t>
            </a:r>
            <a:r>
              <a:rPr lang="en-US" sz="1350" dirty="0">
                <a:solidFill>
                  <a:prstClr val="white"/>
                </a:solidFill>
                <a:latin typeface="Aptos" panose="02110004020202020204"/>
              </a:rPr>
              <a:t> in Epic</a:t>
            </a:r>
          </a:p>
        </p:txBody>
      </p:sp>
      <p:sp>
        <p:nvSpPr>
          <p:cNvPr id="190" name="Rectangular Callout 189"/>
          <p:cNvSpPr/>
          <p:nvPr/>
        </p:nvSpPr>
        <p:spPr>
          <a:xfrm>
            <a:off x="6188869" y="3617267"/>
            <a:ext cx="1931954" cy="976307"/>
          </a:xfrm>
          <a:prstGeom prst="wedgeRectCallout">
            <a:avLst>
              <a:gd name="adj1" fmla="val -111505"/>
              <a:gd name="adj2" fmla="val -113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US" sz="1350" b="1" dirty="0">
                <a:solidFill>
                  <a:prstClr val="white"/>
                </a:solidFill>
                <a:latin typeface="Aptos" panose="02110004020202020204"/>
              </a:rPr>
              <a:t>Phase 2:</a:t>
            </a:r>
          </a:p>
          <a:p>
            <a:pPr defTabSz="685800" eaLnBrk="1" fontAlgn="auto" hangingPunct="1">
              <a:spcBef>
                <a:spcPts val="0"/>
              </a:spcBef>
              <a:spcAft>
                <a:spcPts val="0"/>
              </a:spcAft>
            </a:pPr>
            <a:r>
              <a:rPr lang="en-US" sz="1350" dirty="0">
                <a:solidFill>
                  <a:prstClr val="white"/>
                </a:solidFill>
                <a:latin typeface="Aptos" panose="02110004020202020204"/>
              </a:rPr>
              <a:t>Connect community IT platforms to Hub to simplify  CBO workflow </a:t>
            </a:r>
          </a:p>
        </p:txBody>
      </p:sp>
      <p:cxnSp>
        <p:nvCxnSpPr>
          <p:cNvPr id="176" name="Straight Connector 175">
            <a:extLst>
              <a:ext uri="{FF2B5EF4-FFF2-40B4-BE49-F238E27FC236}">
                <a16:creationId xmlns:a16="http://schemas.microsoft.com/office/drawing/2014/main" id="{80EB4C97-453F-1E45-0F22-CBE95D011242}"/>
              </a:ext>
            </a:extLst>
          </p:cNvPr>
          <p:cNvCxnSpPr>
            <a:cxnSpLocks/>
          </p:cNvCxnSpPr>
          <p:nvPr/>
        </p:nvCxnSpPr>
        <p:spPr>
          <a:xfrm>
            <a:off x="402021" y="1002095"/>
            <a:ext cx="8175646" cy="0"/>
          </a:xfrm>
          <a:prstGeom prst="line">
            <a:avLst/>
          </a:prstGeom>
          <a:ln w="127000">
            <a:solidFill>
              <a:srgbClr val="00A3DB"/>
            </a:solidFill>
          </a:ln>
        </p:spPr>
        <p:style>
          <a:lnRef idx="1">
            <a:schemeClr val="accent1"/>
          </a:lnRef>
          <a:fillRef idx="0">
            <a:schemeClr val="accent1"/>
          </a:fillRef>
          <a:effectRef idx="0">
            <a:schemeClr val="accent1"/>
          </a:effectRef>
          <a:fontRef idx="minor">
            <a:schemeClr val="tx1"/>
          </a:fontRef>
        </p:style>
      </p:cxnSp>
      <p:sp>
        <p:nvSpPr>
          <p:cNvPr id="177" name="Slide Number Placeholder 3">
            <a:extLst>
              <a:ext uri="{FF2B5EF4-FFF2-40B4-BE49-F238E27FC236}">
                <a16:creationId xmlns:a16="http://schemas.microsoft.com/office/drawing/2014/main" id="{1BB825B1-9368-9CF1-8795-CCFA1F0EB105}"/>
              </a:ext>
            </a:extLst>
          </p:cNvPr>
          <p:cNvSpPr txBox="1">
            <a:spLocks/>
          </p:cNvSpPr>
          <p:nvPr/>
        </p:nvSpPr>
        <p:spPr>
          <a:xfrm>
            <a:off x="8683438" y="139806"/>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22</a:t>
            </a:fld>
            <a:endParaRPr lang="en-US" sz="1200" dirty="0">
              <a:solidFill>
                <a:schemeClr val="tx1"/>
              </a:solidFill>
              <a:latin typeface="Museo Slab 500"/>
            </a:endParaRPr>
          </a:p>
        </p:txBody>
      </p:sp>
    </p:spTree>
    <p:extLst>
      <p:ext uri="{BB962C8B-B14F-4D97-AF65-F5344CB8AC3E}">
        <p14:creationId xmlns:p14="http://schemas.microsoft.com/office/powerpoint/2010/main" val="33573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88" grpId="0" animBg="1"/>
      <p:bldP spid="1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43" r="16148"/>
          <a:stretch/>
        </p:blipFill>
        <p:spPr>
          <a:xfrm>
            <a:off x="1191" y="4082"/>
            <a:ext cx="9141619" cy="5143500"/>
          </a:xfrm>
          <a:prstGeom prst="rect">
            <a:avLst/>
          </a:prstGeom>
        </p:spPr>
      </p:pic>
      <p:sp>
        <p:nvSpPr>
          <p:cNvPr id="3" name="TextBox 2"/>
          <p:cNvSpPr txBox="1"/>
          <p:nvPr/>
        </p:nvSpPr>
        <p:spPr>
          <a:xfrm>
            <a:off x="693275" y="324968"/>
            <a:ext cx="7769001" cy="1015663"/>
          </a:xfrm>
          <a:prstGeom prst="rect">
            <a:avLst/>
          </a:prstGeom>
          <a:solidFill>
            <a:schemeClr val="tx1">
              <a:alpha val="30000"/>
            </a:schemeClr>
          </a:solidFill>
        </p:spPr>
        <p:txBody>
          <a:bodyPr wrap="square" rtlCol="0">
            <a:spAutoFit/>
          </a:bodyPr>
          <a:lstStyle/>
          <a:p>
            <a:pPr algn="ctr" defTabSz="685800" eaLnBrk="1" fontAlgn="auto" hangingPunct="1">
              <a:spcBef>
                <a:spcPts val="0"/>
              </a:spcBef>
              <a:spcAft>
                <a:spcPts val="0"/>
              </a:spcAft>
            </a:pPr>
            <a:r>
              <a:rPr lang="en-US" sz="3000" b="1" dirty="0">
                <a:solidFill>
                  <a:prstClr val="white"/>
                </a:solidFill>
                <a:latin typeface="Work Sans" pitchFamily="2" charset="77"/>
                <a:ea typeface="+mn-ea"/>
              </a:rPr>
              <a:t>Community sectors engaged in codesign</a:t>
            </a:r>
          </a:p>
        </p:txBody>
      </p:sp>
      <p:sp>
        <p:nvSpPr>
          <p:cNvPr id="4" name="TextBox 3"/>
          <p:cNvSpPr txBox="1"/>
          <p:nvPr/>
        </p:nvSpPr>
        <p:spPr>
          <a:xfrm>
            <a:off x="1241822" y="1430276"/>
            <a:ext cx="3286125" cy="1477328"/>
          </a:xfrm>
          <a:prstGeom prst="rect">
            <a:avLst/>
          </a:prstGeom>
          <a:solidFill>
            <a:srgbClr val="00B050">
              <a:alpha val="88000"/>
            </a:srgbClr>
          </a:solidFill>
        </p:spPr>
        <p:txBody>
          <a:bodyPr wrap="square" rtlCol="0">
            <a:spAutoFit/>
          </a:bodyPr>
          <a:lstStyle/>
          <a:p>
            <a:pPr marL="102870" defTabSz="685800" eaLnBrk="1" fontAlgn="auto" hangingPunct="1">
              <a:spcBef>
                <a:spcPts val="0"/>
              </a:spcBef>
              <a:spcAft>
                <a:spcPts val="0"/>
              </a:spcAft>
            </a:pPr>
            <a:r>
              <a:rPr lang="en-US" sz="1500" dirty="0">
                <a:solidFill>
                  <a:prstClr val="white"/>
                </a:solidFill>
                <a:latin typeface="Work Sans" pitchFamily="2" charset="77"/>
                <a:ea typeface="+mn-ea"/>
              </a:rPr>
              <a:t>Hospitals</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Health systems</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Medical practices</a:t>
            </a:r>
          </a:p>
          <a:p>
            <a:pPr marL="102870" defTabSz="685800" eaLnBrk="1" fontAlgn="auto" hangingPunct="1">
              <a:spcBef>
                <a:spcPts val="0"/>
              </a:spcBef>
              <a:spcAft>
                <a:spcPts val="0"/>
              </a:spcAft>
            </a:pPr>
            <a:r>
              <a:rPr lang="en-US" sz="1500" dirty="0" err="1">
                <a:solidFill>
                  <a:prstClr val="white"/>
                </a:solidFill>
                <a:latin typeface="Work Sans" pitchFamily="2" charset="77"/>
                <a:ea typeface="+mn-ea"/>
              </a:rPr>
              <a:t>Payors</a:t>
            </a:r>
            <a:r>
              <a:rPr lang="en-US" sz="1500" dirty="0">
                <a:solidFill>
                  <a:prstClr val="white"/>
                </a:solidFill>
                <a:latin typeface="Work Sans" pitchFamily="2" charset="77"/>
                <a:ea typeface="+mn-ea"/>
              </a:rPr>
              <a:t>/insurers</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Behavioral health </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Community Mental Health</a:t>
            </a:r>
          </a:p>
        </p:txBody>
      </p:sp>
      <p:sp>
        <p:nvSpPr>
          <p:cNvPr id="5" name="TextBox 4"/>
          <p:cNvSpPr txBox="1"/>
          <p:nvPr/>
        </p:nvSpPr>
        <p:spPr>
          <a:xfrm>
            <a:off x="4805219" y="1683783"/>
            <a:ext cx="3629025" cy="1246495"/>
          </a:xfrm>
          <a:prstGeom prst="rect">
            <a:avLst/>
          </a:prstGeom>
          <a:solidFill>
            <a:srgbClr val="FF0000">
              <a:alpha val="88000"/>
            </a:srgbClr>
          </a:solidFill>
        </p:spPr>
        <p:txBody>
          <a:bodyPr wrap="square" rtlCol="0">
            <a:spAutoFit/>
          </a:bodyPr>
          <a:lstStyle/>
          <a:p>
            <a:pPr marL="102870" defTabSz="685800" eaLnBrk="1" fontAlgn="auto" hangingPunct="1">
              <a:spcBef>
                <a:spcPts val="0"/>
              </a:spcBef>
              <a:spcAft>
                <a:spcPts val="0"/>
              </a:spcAft>
            </a:pPr>
            <a:r>
              <a:rPr lang="en-US" sz="1500" dirty="0">
                <a:solidFill>
                  <a:prstClr val="white"/>
                </a:solidFill>
                <a:latin typeface="Work Sans" pitchFamily="2" charset="77"/>
                <a:ea typeface="+mn-ea"/>
              </a:rPr>
              <a:t>Health &amp; Social Services</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Community based organizations</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Churches, charities</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Less formal help networks </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Neighborhood groups</a:t>
            </a:r>
          </a:p>
        </p:txBody>
      </p:sp>
      <p:sp>
        <p:nvSpPr>
          <p:cNvPr id="6" name="TextBox 5"/>
          <p:cNvSpPr txBox="1"/>
          <p:nvPr/>
        </p:nvSpPr>
        <p:spPr>
          <a:xfrm>
            <a:off x="1523830" y="3156201"/>
            <a:ext cx="3004118" cy="1015663"/>
          </a:xfrm>
          <a:prstGeom prst="rect">
            <a:avLst/>
          </a:prstGeom>
          <a:solidFill>
            <a:schemeClr val="bg2">
              <a:lumMod val="25000"/>
              <a:alpha val="88000"/>
            </a:schemeClr>
          </a:solidFill>
        </p:spPr>
        <p:txBody>
          <a:bodyPr wrap="square" rtlCol="0">
            <a:spAutoFit/>
          </a:bodyPr>
          <a:lstStyle/>
          <a:p>
            <a:pPr marL="102870" defTabSz="685800" eaLnBrk="1" fontAlgn="auto" hangingPunct="1">
              <a:spcBef>
                <a:spcPts val="0"/>
              </a:spcBef>
              <a:spcAft>
                <a:spcPts val="0"/>
              </a:spcAft>
            </a:pPr>
            <a:r>
              <a:rPr lang="en-US" sz="1500" dirty="0">
                <a:solidFill>
                  <a:prstClr val="white"/>
                </a:solidFill>
                <a:latin typeface="Work Sans" pitchFamily="2" charset="77"/>
                <a:ea typeface="+mn-ea"/>
              </a:rPr>
              <a:t>Educational system</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Legal-correctional systems</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Local government(s) </a:t>
            </a:r>
          </a:p>
          <a:p>
            <a:pPr marL="102870" defTabSz="685800" eaLnBrk="1" fontAlgn="auto" hangingPunct="1">
              <a:spcBef>
                <a:spcPts val="0"/>
              </a:spcBef>
              <a:spcAft>
                <a:spcPts val="0"/>
              </a:spcAft>
            </a:pPr>
            <a:r>
              <a:rPr lang="en-US" sz="1500" dirty="0">
                <a:solidFill>
                  <a:prstClr val="white"/>
                </a:solidFill>
                <a:latin typeface="Work Sans" pitchFamily="2" charset="77"/>
                <a:ea typeface="+mn-ea"/>
              </a:rPr>
              <a:t>Public health </a:t>
            </a:r>
          </a:p>
        </p:txBody>
      </p:sp>
      <p:sp>
        <p:nvSpPr>
          <p:cNvPr id="7" name="TextBox 6"/>
          <p:cNvSpPr txBox="1"/>
          <p:nvPr/>
        </p:nvSpPr>
        <p:spPr>
          <a:xfrm>
            <a:off x="4805219" y="3156200"/>
            <a:ext cx="3114675" cy="553998"/>
          </a:xfrm>
          <a:prstGeom prst="rect">
            <a:avLst/>
          </a:prstGeom>
          <a:solidFill>
            <a:schemeClr val="accent5">
              <a:lumMod val="50000"/>
              <a:alpha val="80000"/>
            </a:schemeClr>
          </a:solidFill>
        </p:spPr>
        <p:txBody>
          <a:bodyPr wrap="square" rtlCol="0">
            <a:spAutoFit/>
          </a:bodyPr>
          <a:lstStyle/>
          <a:p>
            <a:pPr marL="102870" defTabSz="685800" eaLnBrk="1" fontAlgn="auto" hangingPunct="1">
              <a:spcBef>
                <a:spcPts val="0"/>
              </a:spcBef>
              <a:spcAft>
                <a:spcPts val="0"/>
              </a:spcAft>
            </a:pPr>
            <a:r>
              <a:rPr lang="en-US" sz="1500" dirty="0">
                <a:solidFill>
                  <a:prstClr val="white"/>
                </a:solidFill>
                <a:latin typeface="Work Sans" pitchFamily="2" charset="77"/>
                <a:ea typeface="+mn-ea"/>
              </a:rPr>
              <a:t>Community ‘attractors’</a:t>
            </a:r>
          </a:p>
          <a:p>
            <a:pPr marL="102870" defTabSz="685800" eaLnBrk="1" fontAlgn="auto" hangingPunct="1">
              <a:spcBef>
                <a:spcPts val="0"/>
              </a:spcBef>
              <a:spcAft>
                <a:spcPts val="0"/>
              </a:spcAft>
            </a:pPr>
            <a:r>
              <a:rPr lang="en-US" sz="1500" b="1" dirty="0">
                <a:solidFill>
                  <a:prstClr val="white"/>
                </a:solidFill>
                <a:latin typeface="Work Sans" pitchFamily="2" charset="77"/>
                <a:ea typeface="+mn-ea"/>
              </a:rPr>
              <a:t>Lay community members</a:t>
            </a:r>
          </a:p>
        </p:txBody>
      </p:sp>
      <p:sp>
        <p:nvSpPr>
          <p:cNvPr id="8" name="Slide Number Placeholder 3">
            <a:extLst>
              <a:ext uri="{FF2B5EF4-FFF2-40B4-BE49-F238E27FC236}">
                <a16:creationId xmlns:a16="http://schemas.microsoft.com/office/drawing/2014/main" id="{2A9A4156-4CFF-5347-28C3-891A1722A66C}"/>
              </a:ext>
            </a:extLst>
          </p:cNvPr>
          <p:cNvSpPr txBox="1">
            <a:spLocks/>
          </p:cNvSpPr>
          <p:nvPr/>
        </p:nvSpPr>
        <p:spPr>
          <a:xfrm>
            <a:off x="8792234" y="108001"/>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bg1"/>
                </a:solidFill>
                <a:latin typeface="Museo Slab 500"/>
              </a:rPr>
              <a:pPr/>
              <a:t>23</a:t>
            </a:fld>
            <a:endParaRPr lang="en-US" sz="1200" dirty="0">
              <a:solidFill>
                <a:schemeClr val="bg1"/>
              </a:solidFill>
              <a:latin typeface="Museo Slab 500"/>
            </a:endParaRPr>
          </a:p>
        </p:txBody>
      </p:sp>
    </p:spTree>
    <p:extLst>
      <p:ext uri="{BB962C8B-B14F-4D97-AF65-F5344CB8AC3E}">
        <p14:creationId xmlns:p14="http://schemas.microsoft.com/office/powerpoint/2010/main" val="264145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9895" y="2180678"/>
            <a:ext cx="2228850" cy="571500"/>
          </a:xfrm>
          <a:prstGeom prst="rect">
            <a:avLst/>
          </a:prstGeom>
          <a:solidFill>
            <a:srgbClr val="FF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prstClr val="white"/>
                </a:solidFill>
                <a:latin typeface="Aptos" panose="02110004020202020204"/>
              </a:rPr>
              <a:t>Large CBOs</a:t>
            </a:r>
          </a:p>
        </p:txBody>
      </p:sp>
      <p:sp>
        <p:nvSpPr>
          <p:cNvPr id="5" name="Rectangle 4"/>
          <p:cNvSpPr/>
          <p:nvPr/>
        </p:nvSpPr>
        <p:spPr>
          <a:xfrm>
            <a:off x="5731235" y="292278"/>
            <a:ext cx="2057400" cy="18859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pPr>
            <a:r>
              <a:rPr lang="en-US" sz="1350" dirty="0">
                <a:solidFill>
                  <a:prstClr val="white"/>
                </a:solidFill>
                <a:latin typeface="Aptos" panose="02110004020202020204"/>
              </a:rPr>
              <a:t>Medical care space</a:t>
            </a:r>
          </a:p>
          <a:p>
            <a:pPr algn="ctr" defTabSz="685800" eaLnBrk="1" fontAlgn="auto" hangingPunct="1">
              <a:spcBef>
                <a:spcPts val="0"/>
              </a:spcBef>
              <a:spcAft>
                <a:spcPts val="0"/>
              </a:spcAft>
            </a:pPr>
            <a:endParaRPr lang="en-US" sz="600" dirty="0">
              <a:solidFill>
                <a:prstClr val="white"/>
              </a:solidFill>
              <a:latin typeface="Aptos" panose="02110004020202020204"/>
            </a:endParaRPr>
          </a:p>
        </p:txBody>
      </p:sp>
      <p:sp>
        <p:nvSpPr>
          <p:cNvPr id="3" name="TextBox 2"/>
          <p:cNvSpPr txBox="1"/>
          <p:nvPr/>
        </p:nvSpPr>
        <p:spPr>
          <a:xfrm>
            <a:off x="4906527" y="1850898"/>
            <a:ext cx="923492" cy="507831"/>
          </a:xfrm>
          <a:prstGeom prst="rect">
            <a:avLst/>
          </a:prstGeom>
          <a:solidFill>
            <a:schemeClr val="tx2">
              <a:lumMod val="50000"/>
              <a:alpha val="61000"/>
            </a:schemeClr>
          </a:solidFill>
        </p:spPr>
        <p:txBody>
          <a:bodyPr wrap="square" rtlCol="0">
            <a:spAutoFit/>
          </a:bodyPr>
          <a:lstStyle/>
          <a:p>
            <a:pPr algn="ctr" defTabSz="685800" eaLnBrk="1" fontAlgn="auto" hangingPunct="1">
              <a:spcBef>
                <a:spcPts val="0"/>
              </a:spcBef>
              <a:spcAft>
                <a:spcPts val="0"/>
              </a:spcAft>
            </a:pPr>
            <a:r>
              <a:rPr lang="en-US" sz="1350" dirty="0">
                <a:solidFill>
                  <a:prstClr val="white"/>
                </a:solidFill>
                <a:latin typeface="Aptos" panose="02110004020202020204"/>
                <a:ea typeface="+mn-ea"/>
              </a:rPr>
              <a:t>Schools</a:t>
            </a:r>
          </a:p>
          <a:p>
            <a:pPr defTabSz="685800" eaLnBrk="1" fontAlgn="auto" hangingPunct="1">
              <a:spcBef>
                <a:spcPts val="0"/>
              </a:spcBef>
              <a:spcAft>
                <a:spcPts val="0"/>
              </a:spcAft>
            </a:pPr>
            <a:endParaRPr lang="en-US" sz="1350" dirty="0">
              <a:solidFill>
                <a:prstClr val="black"/>
              </a:solidFill>
              <a:latin typeface="Aptos" panose="02110004020202020204"/>
              <a:ea typeface="+mn-ea"/>
            </a:endParaRPr>
          </a:p>
        </p:txBody>
      </p:sp>
      <p:sp>
        <p:nvSpPr>
          <p:cNvPr id="6" name="Rectangle 5"/>
          <p:cNvSpPr/>
          <p:nvPr/>
        </p:nvSpPr>
        <p:spPr>
          <a:xfrm>
            <a:off x="3330286" y="3207308"/>
            <a:ext cx="2228850" cy="3506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prstClr val="white"/>
                </a:solidFill>
                <a:latin typeface="Aptos" panose="02110004020202020204"/>
              </a:rPr>
              <a:t>Small CBOs</a:t>
            </a:r>
          </a:p>
        </p:txBody>
      </p:sp>
      <p:sp>
        <p:nvSpPr>
          <p:cNvPr id="11" name="Rectangle 10"/>
          <p:cNvSpPr/>
          <p:nvPr/>
        </p:nvSpPr>
        <p:spPr>
          <a:xfrm>
            <a:off x="6112779" y="1539203"/>
            <a:ext cx="5715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b="1" dirty="0">
                <a:solidFill>
                  <a:prstClr val="white"/>
                </a:solidFill>
                <a:latin typeface="Aptos" panose="02110004020202020204"/>
              </a:rPr>
              <a:t>CMH</a:t>
            </a:r>
          </a:p>
        </p:txBody>
      </p:sp>
      <p:grpSp>
        <p:nvGrpSpPr>
          <p:cNvPr id="7" name="Group 6"/>
          <p:cNvGrpSpPr/>
          <p:nvPr/>
        </p:nvGrpSpPr>
        <p:grpSpPr>
          <a:xfrm>
            <a:off x="6076733" y="520428"/>
            <a:ext cx="800100" cy="568429"/>
            <a:chOff x="4662486" y="796136"/>
            <a:chExt cx="1066800" cy="757905"/>
          </a:xfrm>
        </p:grpSpPr>
        <p:sp>
          <p:nvSpPr>
            <p:cNvPr id="8" name="Down Arrow 7"/>
            <p:cNvSpPr/>
            <p:nvPr/>
          </p:nvSpPr>
          <p:spPr>
            <a:xfrm rot="10800000">
              <a:off x="4662486" y="796136"/>
              <a:ext cx="1066800" cy="757905"/>
            </a:xfrm>
            <a:prstGeom prst="downArrow">
              <a:avLst>
                <a:gd name="adj1" fmla="val 77273"/>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Aptos" panose="02110004020202020204"/>
              </a:endParaRPr>
            </a:p>
          </p:txBody>
        </p:sp>
        <p:sp>
          <p:nvSpPr>
            <p:cNvPr id="10" name="Rectangle 9"/>
            <p:cNvSpPr/>
            <p:nvPr/>
          </p:nvSpPr>
          <p:spPr>
            <a:xfrm>
              <a:off x="4779093" y="1185458"/>
              <a:ext cx="838201" cy="329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b="1" dirty="0">
                  <a:solidFill>
                    <a:prstClr val="black"/>
                  </a:solidFill>
                  <a:latin typeface="Aptos" panose="02110004020202020204"/>
                </a:rPr>
                <a:t>PCMH</a:t>
              </a:r>
            </a:p>
          </p:txBody>
        </p:sp>
      </p:grpSp>
      <p:sp>
        <p:nvSpPr>
          <p:cNvPr id="13" name="TextBox 12"/>
          <p:cNvSpPr txBox="1"/>
          <p:nvPr/>
        </p:nvSpPr>
        <p:spPr>
          <a:xfrm>
            <a:off x="2984789" y="2743894"/>
            <a:ext cx="2919847" cy="507831"/>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Aptos" panose="02110004020202020204"/>
                <a:ea typeface="+mn-ea"/>
              </a:rPr>
              <a:t>Community service brokers-           United Way/2-1-1, </a:t>
            </a:r>
            <a:r>
              <a:rPr lang="en-US" sz="1350" dirty="0" err="1">
                <a:solidFill>
                  <a:prstClr val="black"/>
                </a:solidFill>
                <a:latin typeface="Aptos" panose="02110004020202020204"/>
                <a:ea typeface="+mn-ea"/>
              </a:rPr>
              <a:t>HealthNet</a:t>
            </a:r>
            <a:r>
              <a:rPr lang="en-US" sz="1350" dirty="0">
                <a:solidFill>
                  <a:prstClr val="black"/>
                </a:solidFill>
                <a:latin typeface="Aptos" panose="02110004020202020204"/>
                <a:ea typeface="+mn-ea"/>
              </a:rPr>
              <a:t>, DHHS</a:t>
            </a:r>
          </a:p>
        </p:txBody>
      </p:sp>
      <p:sp>
        <p:nvSpPr>
          <p:cNvPr id="14" name="TextBox 13"/>
          <p:cNvSpPr txBox="1"/>
          <p:nvPr/>
        </p:nvSpPr>
        <p:spPr>
          <a:xfrm>
            <a:off x="1576825" y="3281005"/>
            <a:ext cx="1907125"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Aptos" panose="02110004020202020204"/>
                <a:ea typeface="+mn-ea"/>
              </a:rPr>
              <a:t>Community ‘attractors’</a:t>
            </a:r>
          </a:p>
        </p:txBody>
      </p:sp>
      <p:sp>
        <p:nvSpPr>
          <p:cNvPr id="16" name="Oval 15"/>
          <p:cNvSpPr/>
          <p:nvPr/>
        </p:nvSpPr>
        <p:spPr>
          <a:xfrm>
            <a:off x="3358277" y="3625354"/>
            <a:ext cx="2471741" cy="554144"/>
          </a:xfrm>
          <a:prstGeom prst="ellipse">
            <a:avLst/>
          </a:prstGeom>
          <a:solidFill>
            <a:srgbClr val="FF0000">
              <a:alpha val="74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prstClr val="white"/>
                </a:solidFill>
                <a:latin typeface="Aptos" panose="02110004020202020204"/>
              </a:rPr>
              <a:t>Informal care providers</a:t>
            </a:r>
          </a:p>
        </p:txBody>
      </p:sp>
      <p:sp>
        <p:nvSpPr>
          <p:cNvPr id="17" name="Oval 16"/>
          <p:cNvSpPr/>
          <p:nvPr/>
        </p:nvSpPr>
        <p:spPr>
          <a:xfrm>
            <a:off x="1309254" y="3567524"/>
            <a:ext cx="2789959" cy="748341"/>
          </a:xfrm>
          <a:prstGeom prst="ellipse">
            <a:avLst/>
          </a:prstGeom>
          <a:solidFill>
            <a:schemeClr val="tx2">
              <a:alpha val="7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a:solidFill>
                  <a:prstClr val="white"/>
                </a:solidFill>
                <a:latin typeface="Aptos" panose="02110004020202020204"/>
              </a:rPr>
              <a:t>Neighborhoods</a:t>
            </a:r>
          </a:p>
          <a:p>
            <a:pPr algn="ctr" defTabSz="685800" eaLnBrk="1" fontAlgn="auto" hangingPunct="1">
              <a:spcBef>
                <a:spcPts val="0"/>
              </a:spcBef>
              <a:spcAft>
                <a:spcPts val="0"/>
              </a:spcAft>
            </a:pPr>
            <a:r>
              <a:rPr lang="en-US" sz="1350">
                <a:solidFill>
                  <a:prstClr val="white"/>
                </a:solidFill>
                <a:latin typeface="Aptos" panose="02110004020202020204"/>
              </a:rPr>
              <a:t>Community members</a:t>
            </a:r>
            <a:endParaRPr lang="en-US" sz="1350" dirty="0">
              <a:solidFill>
                <a:prstClr val="white"/>
              </a:solidFill>
              <a:latin typeface="Aptos" panose="02110004020202020204"/>
            </a:endParaRPr>
          </a:p>
        </p:txBody>
      </p:sp>
      <p:sp>
        <p:nvSpPr>
          <p:cNvPr id="20" name="Rectangle 19"/>
          <p:cNvSpPr/>
          <p:nvPr/>
        </p:nvSpPr>
        <p:spPr>
          <a:xfrm>
            <a:off x="5448083" y="2100070"/>
            <a:ext cx="1428750" cy="562912"/>
          </a:xfrm>
          <a:prstGeom prst="rect">
            <a:avLst/>
          </a:prstGeom>
          <a:solidFill>
            <a:srgbClr val="7030A0">
              <a:alpha val="57000"/>
            </a:srgb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prstClr val="white"/>
                </a:solidFill>
                <a:latin typeface="Aptos" panose="02110004020202020204"/>
              </a:rPr>
              <a:t>Behavioral health</a:t>
            </a:r>
          </a:p>
          <a:p>
            <a:pPr algn="ctr" defTabSz="685800" eaLnBrk="1" fontAlgn="auto" hangingPunct="1">
              <a:spcBef>
                <a:spcPts val="0"/>
              </a:spcBef>
              <a:spcAft>
                <a:spcPts val="0"/>
              </a:spcAft>
            </a:pPr>
            <a:r>
              <a:rPr lang="en-US" sz="1350" dirty="0">
                <a:solidFill>
                  <a:prstClr val="white"/>
                </a:solidFill>
                <a:latin typeface="Aptos" panose="02110004020202020204"/>
              </a:rPr>
              <a:t>Substance use</a:t>
            </a:r>
          </a:p>
        </p:txBody>
      </p:sp>
      <p:sp>
        <p:nvSpPr>
          <p:cNvPr id="2" name="TextBox 1"/>
          <p:cNvSpPr txBox="1"/>
          <p:nvPr/>
        </p:nvSpPr>
        <p:spPr>
          <a:xfrm>
            <a:off x="1168976" y="4425493"/>
            <a:ext cx="7350282" cy="484748"/>
          </a:xfrm>
          <a:prstGeom prst="rect">
            <a:avLst/>
          </a:prstGeom>
          <a:noFill/>
        </p:spPr>
        <p:txBody>
          <a:bodyPr wrap="none" rtlCol="0">
            <a:spAutoFit/>
          </a:bodyPr>
          <a:lstStyle/>
          <a:p>
            <a:pPr defTabSz="685800" eaLnBrk="1" fontAlgn="auto" hangingPunct="1">
              <a:spcBef>
                <a:spcPts val="0"/>
              </a:spcBef>
              <a:spcAft>
                <a:spcPts val="0"/>
              </a:spcAft>
            </a:pPr>
            <a:r>
              <a:rPr lang="en-US" sz="1350" b="1" dirty="0">
                <a:solidFill>
                  <a:prstClr val="black"/>
                </a:solidFill>
                <a:latin typeface="Aptos" panose="02110004020202020204"/>
                <a:ea typeface="+mn-ea"/>
              </a:rPr>
              <a:t>Figure: Representational view of organizations involved in providing medical and social care</a:t>
            </a:r>
          </a:p>
          <a:p>
            <a:pPr defTabSz="685800" eaLnBrk="1" fontAlgn="auto" hangingPunct="1">
              <a:spcBef>
                <a:spcPts val="0"/>
              </a:spcBef>
              <a:spcAft>
                <a:spcPts val="0"/>
              </a:spcAft>
            </a:pPr>
            <a:r>
              <a:rPr lang="en-US" sz="1200" dirty="0">
                <a:solidFill>
                  <a:prstClr val="black"/>
                </a:solidFill>
                <a:latin typeface="Aptos" panose="02110004020202020204"/>
                <a:ea typeface="+mn-ea"/>
              </a:rPr>
              <a:t>[ovals indicate informal, less-organized groups or providers; plain text indicates brokers]</a:t>
            </a:r>
          </a:p>
        </p:txBody>
      </p:sp>
      <p:pic>
        <p:nvPicPr>
          <p:cNvPr id="18" name="Picture 17"/>
          <p:cNvPicPr>
            <a:picLocks noChangeAspect="1"/>
          </p:cNvPicPr>
          <p:nvPr/>
        </p:nvPicPr>
        <p:blipFill>
          <a:blip r:embed="rId2"/>
          <a:stretch>
            <a:fillRect/>
          </a:stretch>
        </p:blipFill>
        <p:spPr>
          <a:xfrm>
            <a:off x="6912617" y="170471"/>
            <a:ext cx="892970" cy="992122"/>
          </a:xfrm>
          <a:prstGeom prst="rect">
            <a:avLst/>
          </a:prstGeom>
        </p:spPr>
      </p:pic>
      <p:sp>
        <p:nvSpPr>
          <p:cNvPr id="21" name="TextBox 20"/>
          <p:cNvSpPr txBox="1"/>
          <p:nvPr/>
        </p:nvSpPr>
        <p:spPr>
          <a:xfrm>
            <a:off x="6144018" y="1064754"/>
            <a:ext cx="1364970" cy="50783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white"/>
                </a:solidFill>
                <a:latin typeface="Aptos" panose="02110004020202020204"/>
                <a:ea typeface="+mn-ea"/>
              </a:rPr>
              <a:t>Hospitals</a:t>
            </a:r>
          </a:p>
          <a:p>
            <a:pPr defTabSz="685800" eaLnBrk="1" fontAlgn="auto" hangingPunct="1">
              <a:spcBef>
                <a:spcPts val="0"/>
              </a:spcBef>
              <a:spcAft>
                <a:spcPts val="0"/>
              </a:spcAft>
            </a:pPr>
            <a:r>
              <a:rPr lang="en-US" sz="1350" dirty="0">
                <a:solidFill>
                  <a:prstClr val="white"/>
                </a:solidFill>
                <a:latin typeface="Aptos" panose="02110004020202020204"/>
                <a:ea typeface="+mn-ea"/>
              </a:rPr>
              <a:t>Health systems</a:t>
            </a:r>
          </a:p>
        </p:txBody>
      </p:sp>
      <p:cxnSp>
        <p:nvCxnSpPr>
          <p:cNvPr id="23" name="Straight Arrow Connector 22"/>
          <p:cNvCxnSpPr/>
          <p:nvPr/>
        </p:nvCxnSpPr>
        <p:spPr>
          <a:xfrm>
            <a:off x="1287821" y="4343400"/>
            <a:ext cx="650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287821" y="114300"/>
            <a:ext cx="0" cy="42291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309251" y="281377"/>
            <a:ext cx="747163" cy="239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b="1" dirty="0">
                <a:solidFill>
                  <a:prstClr val="black"/>
                </a:solidFill>
                <a:latin typeface="Aptos" panose="02110004020202020204"/>
              </a:rPr>
              <a:t>Power</a:t>
            </a:r>
          </a:p>
        </p:txBody>
      </p:sp>
      <p:sp>
        <p:nvSpPr>
          <p:cNvPr id="31" name="Rectangle 30"/>
          <p:cNvSpPr/>
          <p:nvPr/>
        </p:nvSpPr>
        <p:spPr>
          <a:xfrm>
            <a:off x="7217135" y="4018228"/>
            <a:ext cx="773926" cy="207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b="1" dirty="0">
                <a:solidFill>
                  <a:prstClr val="black"/>
                </a:solidFill>
                <a:latin typeface="Aptos" panose="02110004020202020204"/>
              </a:rPr>
              <a:t>Scale</a:t>
            </a:r>
          </a:p>
        </p:txBody>
      </p:sp>
      <p:grpSp>
        <p:nvGrpSpPr>
          <p:cNvPr id="22" name="Group 21"/>
          <p:cNvGrpSpPr/>
          <p:nvPr/>
        </p:nvGrpSpPr>
        <p:grpSpPr>
          <a:xfrm>
            <a:off x="3153965" y="1546685"/>
            <a:ext cx="800100" cy="568429"/>
            <a:chOff x="4662486" y="796136"/>
            <a:chExt cx="1066800" cy="757905"/>
          </a:xfrm>
        </p:grpSpPr>
        <p:sp>
          <p:nvSpPr>
            <p:cNvPr id="24" name="Down Arrow 23"/>
            <p:cNvSpPr/>
            <p:nvPr/>
          </p:nvSpPr>
          <p:spPr>
            <a:xfrm rot="10800000">
              <a:off x="4662486" y="796136"/>
              <a:ext cx="1066800" cy="757905"/>
            </a:xfrm>
            <a:prstGeom prst="downArrow">
              <a:avLst>
                <a:gd name="adj1" fmla="val 77273"/>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Aptos" panose="02110004020202020204"/>
              </a:endParaRPr>
            </a:p>
          </p:txBody>
        </p:sp>
        <p:sp>
          <p:nvSpPr>
            <p:cNvPr id="26" name="Rectangle 25"/>
            <p:cNvSpPr/>
            <p:nvPr/>
          </p:nvSpPr>
          <p:spPr>
            <a:xfrm>
              <a:off x="4776785" y="945104"/>
              <a:ext cx="838201" cy="608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b="1" dirty="0">
                  <a:solidFill>
                    <a:prstClr val="black"/>
                  </a:solidFill>
                  <a:latin typeface="Aptos" panose="02110004020202020204"/>
                </a:rPr>
                <a:t>CHC/</a:t>
              </a:r>
            </a:p>
            <a:p>
              <a:pPr algn="ctr" defTabSz="685800" eaLnBrk="1" fontAlgn="auto" hangingPunct="1">
                <a:spcBef>
                  <a:spcPts val="0"/>
                </a:spcBef>
                <a:spcAft>
                  <a:spcPts val="0"/>
                </a:spcAft>
              </a:pPr>
              <a:r>
                <a:rPr lang="en-US" sz="1350" b="1" dirty="0">
                  <a:solidFill>
                    <a:prstClr val="black"/>
                  </a:solidFill>
                  <a:latin typeface="Aptos" panose="02110004020202020204"/>
                </a:rPr>
                <a:t>PCMH</a:t>
              </a:r>
            </a:p>
          </p:txBody>
        </p:sp>
      </p:grpSp>
      <p:sp>
        <p:nvSpPr>
          <p:cNvPr id="12" name="Rounded Rectangle 11"/>
          <p:cNvSpPr/>
          <p:nvPr/>
        </p:nvSpPr>
        <p:spPr>
          <a:xfrm>
            <a:off x="1943101" y="1485570"/>
            <a:ext cx="5274035" cy="2343481"/>
          </a:xfrm>
          <a:prstGeom prst="roundRect">
            <a:avLst>
              <a:gd name="adj" fmla="val 37844"/>
            </a:avLst>
          </a:prstGeom>
          <a:solidFill>
            <a:schemeClr val="bg2">
              <a:lumMod val="2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Aptos" panose="02110004020202020204"/>
            </a:endParaRPr>
          </a:p>
          <a:p>
            <a:pPr algn="ctr" defTabSz="685800" eaLnBrk="1" fontAlgn="auto" hangingPunct="1">
              <a:spcBef>
                <a:spcPts val="0"/>
              </a:spcBef>
              <a:spcAft>
                <a:spcPts val="0"/>
              </a:spcAft>
            </a:pPr>
            <a:endParaRPr lang="en-US" sz="1350" dirty="0">
              <a:solidFill>
                <a:prstClr val="white"/>
              </a:solidFill>
              <a:latin typeface="Aptos" panose="02110004020202020204"/>
            </a:endParaRPr>
          </a:p>
          <a:p>
            <a:pPr algn="ctr" defTabSz="685800" eaLnBrk="1" fontAlgn="auto" hangingPunct="1">
              <a:spcBef>
                <a:spcPts val="0"/>
              </a:spcBef>
              <a:spcAft>
                <a:spcPts val="0"/>
              </a:spcAft>
            </a:pPr>
            <a:endParaRPr lang="en-US" sz="1350" dirty="0">
              <a:solidFill>
                <a:prstClr val="white"/>
              </a:solidFill>
              <a:latin typeface="Aptos" panose="02110004020202020204"/>
            </a:endParaRPr>
          </a:p>
          <a:p>
            <a:pPr algn="ctr" defTabSz="685800" eaLnBrk="1" fontAlgn="auto" hangingPunct="1">
              <a:spcBef>
                <a:spcPts val="0"/>
              </a:spcBef>
              <a:spcAft>
                <a:spcPts val="0"/>
              </a:spcAft>
            </a:pPr>
            <a:endParaRPr lang="en-US" sz="1350" dirty="0">
              <a:solidFill>
                <a:prstClr val="white"/>
              </a:solidFill>
              <a:latin typeface="Aptos" panose="02110004020202020204"/>
            </a:endParaRPr>
          </a:p>
          <a:p>
            <a:pPr algn="ctr" defTabSz="685800" eaLnBrk="1" fontAlgn="auto" hangingPunct="1">
              <a:spcBef>
                <a:spcPts val="0"/>
              </a:spcBef>
              <a:spcAft>
                <a:spcPts val="0"/>
              </a:spcAft>
            </a:pPr>
            <a:endParaRPr lang="en-US" sz="1350" dirty="0">
              <a:solidFill>
                <a:prstClr val="white"/>
              </a:solidFill>
              <a:latin typeface="Aptos" panose="02110004020202020204"/>
            </a:endParaRPr>
          </a:p>
          <a:p>
            <a:pPr algn="ctr" defTabSz="685800" eaLnBrk="1" fontAlgn="auto" hangingPunct="1">
              <a:spcBef>
                <a:spcPts val="0"/>
              </a:spcBef>
              <a:spcAft>
                <a:spcPts val="0"/>
              </a:spcAft>
            </a:pPr>
            <a:endParaRPr lang="en-US" sz="1350" dirty="0">
              <a:solidFill>
                <a:prstClr val="white"/>
              </a:solidFill>
              <a:latin typeface="Aptos" panose="02110004020202020204"/>
            </a:endParaRPr>
          </a:p>
          <a:p>
            <a:pPr algn="ctr" defTabSz="685800" eaLnBrk="1" fontAlgn="auto" hangingPunct="1">
              <a:spcBef>
                <a:spcPts val="0"/>
              </a:spcBef>
              <a:spcAft>
                <a:spcPts val="0"/>
              </a:spcAft>
            </a:pPr>
            <a:endParaRPr lang="en-US" sz="1350" dirty="0">
              <a:solidFill>
                <a:prstClr val="white"/>
              </a:solidFill>
              <a:latin typeface="Aptos" panose="02110004020202020204"/>
            </a:endParaRPr>
          </a:p>
          <a:p>
            <a:pPr algn="r" defTabSz="685800" eaLnBrk="1" fontAlgn="auto" hangingPunct="1">
              <a:spcBef>
                <a:spcPts val="0"/>
              </a:spcBef>
              <a:spcAft>
                <a:spcPts val="0"/>
              </a:spcAft>
            </a:pPr>
            <a:endParaRPr lang="en-US" sz="1350" dirty="0">
              <a:solidFill>
                <a:prstClr val="black"/>
              </a:solidFill>
              <a:latin typeface="Aptos" panose="02110004020202020204"/>
            </a:endParaRPr>
          </a:p>
          <a:p>
            <a:pPr algn="r" defTabSz="685800" eaLnBrk="1" fontAlgn="auto" hangingPunct="1">
              <a:spcBef>
                <a:spcPts val="0"/>
              </a:spcBef>
              <a:spcAft>
                <a:spcPts val="0"/>
              </a:spcAft>
            </a:pPr>
            <a:endParaRPr lang="en-US" sz="1350" dirty="0">
              <a:solidFill>
                <a:prstClr val="black"/>
              </a:solidFill>
              <a:latin typeface="Aptos" panose="02110004020202020204"/>
            </a:endParaRPr>
          </a:p>
          <a:p>
            <a:pPr algn="r" defTabSz="685800" eaLnBrk="1" fontAlgn="auto" hangingPunct="1">
              <a:spcBef>
                <a:spcPts val="0"/>
              </a:spcBef>
              <a:spcAft>
                <a:spcPts val="0"/>
              </a:spcAft>
            </a:pPr>
            <a:r>
              <a:rPr lang="en-US" sz="1350" dirty="0">
                <a:solidFill>
                  <a:prstClr val="black"/>
                </a:solidFill>
                <a:latin typeface="Aptos" panose="02110004020202020204"/>
              </a:rPr>
              <a:t>Public Health</a:t>
            </a:r>
          </a:p>
        </p:txBody>
      </p:sp>
      <p:sp>
        <p:nvSpPr>
          <p:cNvPr id="9" name="Slide Number Placeholder 3">
            <a:extLst>
              <a:ext uri="{FF2B5EF4-FFF2-40B4-BE49-F238E27FC236}">
                <a16:creationId xmlns:a16="http://schemas.microsoft.com/office/drawing/2014/main" id="{0F83DDFA-6204-D393-99E2-6D76772B2E40}"/>
              </a:ext>
            </a:extLst>
          </p:cNvPr>
          <p:cNvSpPr txBox="1">
            <a:spLocks/>
          </p:cNvSpPr>
          <p:nvPr/>
        </p:nvSpPr>
        <p:spPr>
          <a:xfrm>
            <a:off x="8683438" y="197307"/>
            <a:ext cx="460562" cy="236533"/>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24</a:t>
            </a:fld>
            <a:endParaRPr lang="en-US" sz="1200" dirty="0">
              <a:solidFill>
                <a:schemeClr val="tx1"/>
              </a:solidFill>
              <a:latin typeface="Museo Slab 500"/>
            </a:endParaRPr>
          </a:p>
        </p:txBody>
      </p:sp>
    </p:spTree>
    <p:extLst>
      <p:ext uri="{BB962C8B-B14F-4D97-AF65-F5344CB8AC3E}">
        <p14:creationId xmlns:p14="http://schemas.microsoft.com/office/powerpoint/2010/main" val="62569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188" y="-857250"/>
            <a:ext cx="9707938" cy="6406937"/>
          </a:xfrm>
          <a:prstGeom prst="rect">
            <a:avLst/>
          </a:prstGeom>
        </p:spPr>
      </p:pic>
      <p:sp>
        <p:nvSpPr>
          <p:cNvPr id="4" name="TextBox 3"/>
          <p:cNvSpPr txBox="1"/>
          <p:nvPr/>
        </p:nvSpPr>
        <p:spPr>
          <a:xfrm>
            <a:off x="628650" y="342900"/>
            <a:ext cx="7486650" cy="738664"/>
          </a:xfrm>
          <a:prstGeom prst="rect">
            <a:avLst/>
          </a:prstGeom>
          <a:solidFill>
            <a:srgbClr val="002060">
              <a:alpha val="74000"/>
            </a:srgbClr>
          </a:solidFill>
        </p:spPr>
        <p:txBody>
          <a:bodyPr wrap="square" rtlCol="0">
            <a:spAutoFit/>
          </a:bodyPr>
          <a:lstStyle/>
          <a:p>
            <a:pPr defTabSz="685800" eaLnBrk="1" fontAlgn="auto" hangingPunct="1">
              <a:spcBef>
                <a:spcPts val="0"/>
              </a:spcBef>
              <a:spcAft>
                <a:spcPts val="0"/>
              </a:spcAft>
            </a:pPr>
            <a:r>
              <a:rPr lang="en-US" sz="2100" b="1" dirty="0">
                <a:solidFill>
                  <a:prstClr val="white"/>
                </a:solidFill>
                <a:latin typeface="Aptos" panose="02110004020202020204"/>
                <a:ea typeface="+mn-ea"/>
              </a:rPr>
              <a:t>Participatory design tasks completed by community </a:t>
            </a:r>
            <a:r>
              <a:rPr lang="en-US" sz="2100" b="1" i="1" dirty="0">
                <a:solidFill>
                  <a:prstClr val="white"/>
                </a:solidFill>
                <a:latin typeface="Aptos" panose="02110004020202020204"/>
                <a:ea typeface="+mn-ea"/>
              </a:rPr>
              <a:t>ad hoc </a:t>
            </a:r>
            <a:r>
              <a:rPr lang="en-US" sz="2100" b="1" dirty="0">
                <a:solidFill>
                  <a:prstClr val="white"/>
                </a:solidFill>
                <a:latin typeface="Aptos" panose="02110004020202020204"/>
                <a:ea typeface="+mn-ea"/>
              </a:rPr>
              <a:t>groups 2016-2018</a:t>
            </a:r>
          </a:p>
        </p:txBody>
      </p:sp>
      <p:sp>
        <p:nvSpPr>
          <p:cNvPr id="2" name="TextBox 1"/>
          <p:cNvSpPr txBox="1"/>
          <p:nvPr/>
        </p:nvSpPr>
        <p:spPr>
          <a:xfrm>
            <a:off x="628650" y="1428750"/>
            <a:ext cx="7429500" cy="3685624"/>
          </a:xfrm>
          <a:prstGeom prst="rect">
            <a:avLst/>
          </a:prstGeom>
          <a:solidFill>
            <a:srgbClr val="002060">
              <a:alpha val="75000"/>
            </a:srgbClr>
          </a:solidFill>
        </p:spPr>
        <p:txBody>
          <a:bodyPr wrap="square" rtlCol="0">
            <a:spAutoFit/>
          </a:bodyPr>
          <a:lstStyle/>
          <a:p>
            <a:pPr marL="257175" indent="-257175" defTabSz="685800" eaLnBrk="1" fontAlgn="auto" hangingPunct="1">
              <a:spcBef>
                <a:spcPts val="0"/>
              </a:spcBef>
              <a:spcAft>
                <a:spcPts val="1350"/>
              </a:spcAft>
              <a:buFont typeface="+mj-lt"/>
              <a:buAutoNum type="arabicPeriod"/>
            </a:pPr>
            <a:r>
              <a:rPr lang="en-US" sz="1800" dirty="0">
                <a:solidFill>
                  <a:prstClr val="white"/>
                </a:solidFill>
                <a:latin typeface="Aptos" panose="02110004020202020204"/>
                <a:ea typeface="+mn-ea"/>
              </a:rPr>
              <a:t>Deciding on approach and scope of work </a:t>
            </a:r>
          </a:p>
          <a:p>
            <a:pPr marL="257175" indent="-257175" defTabSz="685800" eaLnBrk="1" fontAlgn="auto" hangingPunct="1">
              <a:spcBef>
                <a:spcPts val="0"/>
              </a:spcBef>
              <a:spcAft>
                <a:spcPts val="1350"/>
              </a:spcAft>
              <a:buFont typeface="+mj-lt"/>
              <a:buAutoNum type="arabicPeriod"/>
            </a:pPr>
            <a:r>
              <a:rPr lang="en-US" sz="1800" dirty="0">
                <a:solidFill>
                  <a:prstClr val="white"/>
                </a:solidFill>
                <a:latin typeface="Aptos" panose="02110004020202020204"/>
                <a:ea typeface="+mn-ea"/>
              </a:rPr>
              <a:t>Identifying a vendor partner</a:t>
            </a:r>
          </a:p>
          <a:p>
            <a:pPr marL="257175" indent="-257175" defTabSz="685800" eaLnBrk="1" fontAlgn="auto" hangingPunct="1">
              <a:spcBef>
                <a:spcPts val="0"/>
              </a:spcBef>
              <a:spcAft>
                <a:spcPts val="1350"/>
              </a:spcAft>
              <a:buFont typeface="+mj-lt"/>
              <a:buAutoNum type="arabicPeriod"/>
            </a:pPr>
            <a:r>
              <a:rPr lang="en-US" sz="1800" dirty="0">
                <a:solidFill>
                  <a:prstClr val="white"/>
                </a:solidFill>
                <a:latin typeface="Aptos" panose="02110004020202020204"/>
                <a:ea typeface="+mn-ea"/>
              </a:rPr>
              <a:t>Co-designing a community care model – to establish common steps in the care process for all service providers</a:t>
            </a:r>
          </a:p>
          <a:p>
            <a:pPr marL="257175" indent="-257175" defTabSz="685800" eaLnBrk="1" fontAlgn="auto" hangingPunct="1">
              <a:spcBef>
                <a:spcPts val="0"/>
              </a:spcBef>
              <a:spcAft>
                <a:spcPts val="1350"/>
              </a:spcAft>
              <a:buFont typeface="+mj-lt"/>
              <a:buAutoNum type="arabicPeriod"/>
            </a:pPr>
            <a:r>
              <a:rPr lang="en-US" sz="1800" dirty="0">
                <a:solidFill>
                  <a:prstClr val="white"/>
                </a:solidFill>
                <a:latin typeface="Aptos" panose="02110004020202020204"/>
                <a:ea typeface="+mn-ea"/>
              </a:rPr>
              <a:t>Developing a community-wide Social Determinants of Health (SDoH) screening tool  -  and common approach to screening </a:t>
            </a:r>
          </a:p>
          <a:p>
            <a:pPr marL="257175" indent="-257175" defTabSz="685800" eaLnBrk="1" fontAlgn="auto" hangingPunct="1">
              <a:spcBef>
                <a:spcPts val="0"/>
              </a:spcBef>
              <a:spcAft>
                <a:spcPts val="1350"/>
              </a:spcAft>
              <a:buFont typeface="+mj-lt"/>
              <a:buAutoNum type="arabicPeriod"/>
            </a:pPr>
            <a:r>
              <a:rPr lang="en-US" sz="1800" dirty="0">
                <a:solidFill>
                  <a:prstClr val="white"/>
                </a:solidFill>
                <a:latin typeface="Aptos" panose="02110004020202020204"/>
                <a:ea typeface="+mn-ea"/>
              </a:rPr>
              <a:t>Co-developing (with IT vendor) key functional requirements</a:t>
            </a:r>
          </a:p>
          <a:p>
            <a:pPr marL="257175" indent="-257175" defTabSz="685800" eaLnBrk="1" fontAlgn="auto" hangingPunct="1">
              <a:spcBef>
                <a:spcPts val="0"/>
              </a:spcBef>
              <a:spcAft>
                <a:spcPts val="450"/>
              </a:spcAft>
              <a:buFont typeface="+mj-lt"/>
              <a:buAutoNum type="arabicPeriod"/>
            </a:pPr>
            <a:r>
              <a:rPr lang="en-US" sz="1800" dirty="0">
                <a:solidFill>
                  <a:prstClr val="white"/>
                </a:solidFill>
                <a:latin typeface="Aptos" panose="02110004020202020204"/>
                <a:ea typeface="+mn-ea"/>
              </a:rPr>
              <a:t>Launching the Hub – testing functionality, prototyping, and implementing</a:t>
            </a:r>
          </a:p>
          <a:p>
            <a:pPr defTabSz="685800" eaLnBrk="1" fontAlgn="auto" hangingPunct="1">
              <a:spcBef>
                <a:spcPts val="0"/>
              </a:spcBef>
              <a:spcAft>
                <a:spcPts val="450"/>
              </a:spcAft>
            </a:pPr>
            <a:endParaRPr lang="en-US" sz="900" dirty="0">
              <a:solidFill>
                <a:prstClr val="white"/>
              </a:solidFill>
              <a:latin typeface="Aptos" panose="02110004020202020204"/>
              <a:ea typeface="+mn-ea"/>
            </a:endParaRPr>
          </a:p>
        </p:txBody>
      </p:sp>
      <p:sp>
        <p:nvSpPr>
          <p:cNvPr id="3" name="Slide Number Placeholder 3">
            <a:extLst>
              <a:ext uri="{FF2B5EF4-FFF2-40B4-BE49-F238E27FC236}">
                <a16:creationId xmlns:a16="http://schemas.microsoft.com/office/drawing/2014/main" id="{E17F4158-1314-6FE0-8A46-8B54C2377D3C}"/>
              </a:ext>
            </a:extLst>
          </p:cNvPr>
          <p:cNvSpPr txBox="1">
            <a:spLocks/>
          </p:cNvSpPr>
          <p:nvPr/>
        </p:nvSpPr>
        <p:spPr>
          <a:xfrm>
            <a:off x="9022138" y="68263"/>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25</a:t>
            </a:fld>
            <a:endParaRPr lang="en-US" sz="1200" dirty="0">
              <a:solidFill>
                <a:schemeClr val="tx1"/>
              </a:solidFill>
              <a:latin typeface="Museo Slab 500"/>
            </a:endParaRPr>
          </a:p>
        </p:txBody>
      </p:sp>
    </p:spTree>
    <p:extLst>
      <p:ext uri="{BB962C8B-B14F-4D97-AF65-F5344CB8AC3E}">
        <p14:creationId xmlns:p14="http://schemas.microsoft.com/office/powerpoint/2010/main" val="23739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427B-A5FA-D755-BFC0-672AEB26BD36}"/>
              </a:ext>
            </a:extLst>
          </p:cNvPr>
          <p:cNvSpPr>
            <a:spLocks noGrp="1"/>
          </p:cNvSpPr>
          <p:nvPr>
            <p:ph type="ctrTitle"/>
          </p:nvPr>
        </p:nvSpPr>
        <p:spPr>
          <a:xfrm>
            <a:off x="685800" y="1196441"/>
            <a:ext cx="7772400" cy="1102519"/>
          </a:xfrm>
        </p:spPr>
        <p:txBody>
          <a:bodyPr/>
          <a:lstStyle/>
          <a:p>
            <a:pPr algn="ctr"/>
            <a:r>
              <a:rPr lang="en-US"/>
              <a:t>Questions/Comments? </a:t>
            </a:r>
          </a:p>
        </p:txBody>
      </p:sp>
      <p:sp>
        <p:nvSpPr>
          <p:cNvPr id="4" name="Slide Number Placeholder 3">
            <a:extLst>
              <a:ext uri="{FF2B5EF4-FFF2-40B4-BE49-F238E27FC236}">
                <a16:creationId xmlns:a16="http://schemas.microsoft.com/office/drawing/2014/main" id="{236BB75B-8CF8-AA70-AE7B-55BBA2FE551F}"/>
              </a:ext>
            </a:extLst>
          </p:cNvPr>
          <p:cNvSpPr>
            <a:spLocks noGrp="1"/>
          </p:cNvSpPr>
          <p:nvPr>
            <p:ph type="sldNum" sz="quarter" idx="10"/>
          </p:nvPr>
        </p:nvSpPr>
        <p:spPr/>
        <p:txBody>
          <a:bodyPr/>
          <a:lstStyle/>
          <a:p>
            <a:fld id="{A31BC165-9948-4D44-9132-23D9FD3D60D5}" type="slidenum">
              <a:rPr lang="en-US" smtClean="0"/>
              <a:t>26</a:t>
            </a:fld>
            <a:endParaRPr lang="en-US"/>
          </a:p>
        </p:txBody>
      </p:sp>
      <p:pic>
        <p:nvPicPr>
          <p:cNvPr id="7" name="Picture 6">
            <a:extLst>
              <a:ext uri="{FF2B5EF4-FFF2-40B4-BE49-F238E27FC236}">
                <a16:creationId xmlns:a16="http://schemas.microsoft.com/office/drawing/2014/main" id="{EED8E308-9419-651C-A299-492A996F4F41}"/>
              </a:ext>
            </a:extLst>
          </p:cNvPr>
          <p:cNvPicPr>
            <a:picLocks noChangeAspect="1"/>
          </p:cNvPicPr>
          <p:nvPr/>
        </p:nvPicPr>
        <p:blipFill>
          <a:blip r:embed="rId3"/>
          <a:stretch>
            <a:fillRect/>
          </a:stretch>
        </p:blipFill>
        <p:spPr>
          <a:xfrm>
            <a:off x="3847999" y="2366652"/>
            <a:ext cx="1448002" cy="1448002"/>
          </a:xfrm>
          <a:prstGeom prst="rect">
            <a:avLst/>
          </a:prstGeom>
        </p:spPr>
      </p:pic>
    </p:spTree>
    <p:extLst>
      <p:ext uri="{BB962C8B-B14F-4D97-AF65-F5344CB8AC3E}">
        <p14:creationId xmlns:p14="http://schemas.microsoft.com/office/powerpoint/2010/main" val="106938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88DB07-E17A-3E8B-EFE7-C74B45C8FDB3}"/>
              </a:ext>
            </a:extLst>
          </p:cNvPr>
          <p:cNvPicPr>
            <a:picLocks noGrp="1" noChangeAspect="1"/>
          </p:cNvPicPr>
          <p:nvPr>
            <p:ph idx="1"/>
          </p:nvPr>
        </p:nvPicPr>
        <p:blipFill>
          <a:blip r:embed="rId3"/>
          <a:stretch>
            <a:fillRect/>
          </a:stretch>
        </p:blipFill>
        <p:spPr>
          <a:xfrm>
            <a:off x="1" y="487425"/>
            <a:ext cx="6194066" cy="4656075"/>
          </a:xfrm>
        </p:spPr>
      </p:pic>
      <p:sp>
        <p:nvSpPr>
          <p:cNvPr id="4" name="Slide Number Placeholder 3">
            <a:extLst>
              <a:ext uri="{FF2B5EF4-FFF2-40B4-BE49-F238E27FC236}">
                <a16:creationId xmlns:a16="http://schemas.microsoft.com/office/drawing/2014/main" id="{1A97D82C-7AC5-9065-7FC4-EB6D3FD070FF}"/>
              </a:ext>
            </a:extLst>
          </p:cNvPr>
          <p:cNvSpPr>
            <a:spLocks noGrp="1"/>
          </p:cNvSpPr>
          <p:nvPr>
            <p:ph type="sldNum" sz="quarter" idx="10"/>
          </p:nvPr>
        </p:nvSpPr>
        <p:spPr/>
        <p:txBody>
          <a:bodyPr/>
          <a:lstStyle/>
          <a:p>
            <a:fld id="{A31BC165-9948-4D44-9132-23D9FD3D60D5}" type="slidenum">
              <a:rPr lang="en-US" smtClean="0"/>
              <a:t>27</a:t>
            </a:fld>
            <a:endParaRPr lang="en-US"/>
          </a:p>
        </p:txBody>
      </p:sp>
      <p:sp>
        <p:nvSpPr>
          <p:cNvPr id="7" name="Oval 6">
            <a:extLst>
              <a:ext uri="{FF2B5EF4-FFF2-40B4-BE49-F238E27FC236}">
                <a16:creationId xmlns:a16="http://schemas.microsoft.com/office/drawing/2014/main" id="{BDCED56D-5F69-4613-F85C-982312060F10}"/>
              </a:ext>
            </a:extLst>
          </p:cNvPr>
          <p:cNvSpPr/>
          <p:nvPr/>
        </p:nvSpPr>
        <p:spPr>
          <a:xfrm>
            <a:off x="230521" y="1106501"/>
            <a:ext cx="1367758" cy="56093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8C56461-785B-E6C0-B674-7983B887A8CE}"/>
              </a:ext>
            </a:extLst>
          </p:cNvPr>
          <p:cNvSpPr/>
          <p:nvPr/>
        </p:nvSpPr>
        <p:spPr>
          <a:xfrm>
            <a:off x="5348087" y="1267866"/>
            <a:ext cx="299678" cy="28430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348CCC-8432-3AAA-0160-C6ADC0544047}"/>
              </a:ext>
            </a:extLst>
          </p:cNvPr>
          <p:cNvSpPr txBox="1"/>
          <p:nvPr/>
        </p:nvSpPr>
        <p:spPr>
          <a:xfrm>
            <a:off x="6424587" y="1586753"/>
            <a:ext cx="2661077" cy="1938992"/>
          </a:xfrm>
          <a:prstGeom prst="rect">
            <a:avLst/>
          </a:prstGeom>
          <a:noFill/>
        </p:spPr>
        <p:txBody>
          <a:bodyPr wrap="square" rtlCol="0">
            <a:spAutoFit/>
          </a:bodyPr>
          <a:lstStyle/>
          <a:p>
            <a:r>
              <a:rPr lang="en-US">
                <a:hlinkClick r:id="rId4"/>
              </a:rPr>
              <a:t>https://www.aginganddisabilitybusinessinstitute.org/about/consulting-services/</a:t>
            </a:r>
            <a:r>
              <a:rPr lang="en-US"/>
              <a:t> </a:t>
            </a:r>
          </a:p>
        </p:txBody>
      </p:sp>
      <p:sp>
        <p:nvSpPr>
          <p:cNvPr id="2" name="Oval 1">
            <a:extLst>
              <a:ext uri="{FF2B5EF4-FFF2-40B4-BE49-F238E27FC236}">
                <a16:creationId xmlns:a16="http://schemas.microsoft.com/office/drawing/2014/main" id="{0B08766F-BFBE-A577-2194-C4304398CB9B}"/>
              </a:ext>
            </a:extLst>
          </p:cNvPr>
          <p:cNvSpPr/>
          <p:nvPr/>
        </p:nvSpPr>
        <p:spPr>
          <a:xfrm>
            <a:off x="3344919" y="4712677"/>
            <a:ext cx="1031696" cy="2422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20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5CD6-511C-FAAC-57EA-C2D852FEE24A}"/>
              </a:ext>
            </a:extLst>
          </p:cNvPr>
          <p:cNvSpPr>
            <a:spLocks noGrp="1"/>
          </p:cNvSpPr>
          <p:nvPr>
            <p:ph type="title"/>
          </p:nvPr>
        </p:nvSpPr>
        <p:spPr>
          <a:xfrm>
            <a:off x="470280" y="350833"/>
            <a:ext cx="8229600" cy="857250"/>
          </a:xfrm>
        </p:spPr>
        <p:txBody>
          <a:bodyPr>
            <a:normAutofit fontScale="90000"/>
          </a:bodyPr>
          <a:lstStyle/>
          <a:p>
            <a:pPr algn="ctr"/>
            <a:r>
              <a:rPr lang="en-US"/>
              <a:t>Get Connected to Consulting Services Today! </a:t>
            </a:r>
          </a:p>
        </p:txBody>
      </p:sp>
      <p:pic>
        <p:nvPicPr>
          <p:cNvPr id="6" name="Content Placeholder 5">
            <a:extLst>
              <a:ext uri="{FF2B5EF4-FFF2-40B4-BE49-F238E27FC236}">
                <a16:creationId xmlns:a16="http://schemas.microsoft.com/office/drawing/2014/main" id="{7B2898F1-5719-E4DD-392A-97C9945A2867}"/>
              </a:ext>
            </a:extLst>
          </p:cNvPr>
          <p:cNvPicPr>
            <a:picLocks noGrp="1" noChangeAspect="1"/>
          </p:cNvPicPr>
          <p:nvPr>
            <p:ph idx="1"/>
          </p:nvPr>
        </p:nvPicPr>
        <p:blipFill>
          <a:blip r:embed="rId3"/>
          <a:stretch>
            <a:fillRect/>
          </a:stretch>
        </p:blipFill>
        <p:spPr>
          <a:xfrm>
            <a:off x="3437924" y="1115378"/>
            <a:ext cx="5706076" cy="3383280"/>
          </a:xfrm>
        </p:spPr>
      </p:pic>
      <p:sp>
        <p:nvSpPr>
          <p:cNvPr id="4" name="Slide Number Placeholder 3">
            <a:extLst>
              <a:ext uri="{FF2B5EF4-FFF2-40B4-BE49-F238E27FC236}">
                <a16:creationId xmlns:a16="http://schemas.microsoft.com/office/drawing/2014/main" id="{A045BA84-AD36-828C-DDEB-FBAF0AB05196}"/>
              </a:ext>
            </a:extLst>
          </p:cNvPr>
          <p:cNvSpPr>
            <a:spLocks noGrp="1"/>
          </p:cNvSpPr>
          <p:nvPr>
            <p:ph type="sldNum" sz="quarter" idx="10"/>
          </p:nvPr>
        </p:nvSpPr>
        <p:spPr/>
        <p:txBody>
          <a:bodyPr/>
          <a:lstStyle/>
          <a:p>
            <a:fld id="{A31BC165-9948-4D44-9132-23D9FD3D60D5}" type="slidenum">
              <a:rPr lang="en-US" smtClean="0"/>
              <a:t>28</a:t>
            </a:fld>
            <a:endParaRPr lang="en-US"/>
          </a:p>
        </p:txBody>
      </p:sp>
      <p:sp>
        <p:nvSpPr>
          <p:cNvPr id="7" name="Oval 6">
            <a:extLst>
              <a:ext uri="{FF2B5EF4-FFF2-40B4-BE49-F238E27FC236}">
                <a16:creationId xmlns:a16="http://schemas.microsoft.com/office/drawing/2014/main" id="{3A2FBE86-C6D0-5D49-D1A1-08B6EB8FB971}"/>
              </a:ext>
            </a:extLst>
          </p:cNvPr>
          <p:cNvSpPr/>
          <p:nvPr/>
        </p:nvSpPr>
        <p:spPr>
          <a:xfrm>
            <a:off x="6567055" y="1729048"/>
            <a:ext cx="1263534" cy="54148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3604F8-C08E-9509-32E8-47A5F5FCD330}"/>
              </a:ext>
            </a:extLst>
          </p:cNvPr>
          <p:cNvSpPr txBox="1"/>
          <p:nvPr/>
        </p:nvSpPr>
        <p:spPr>
          <a:xfrm>
            <a:off x="445342" y="1602254"/>
            <a:ext cx="2992582" cy="1938992"/>
          </a:xfrm>
          <a:prstGeom prst="rect">
            <a:avLst/>
          </a:prstGeom>
          <a:noFill/>
        </p:spPr>
        <p:txBody>
          <a:bodyPr wrap="square" rtlCol="0">
            <a:spAutoFit/>
          </a:bodyPr>
          <a:lstStyle/>
          <a:p>
            <a:pPr marL="342900" indent="-342900">
              <a:buFont typeface="Arial" panose="020B0604020202020204" pitchFamily="34" charset="0"/>
              <a:buChar char="•"/>
            </a:pPr>
            <a:r>
              <a:rPr lang="en-US" sz="1800">
                <a:hlinkClick r:id="rId4"/>
              </a:rPr>
              <a:t>https://www.aginganddisabilitybusinessinstitute.org/consulting-services-inquiry-form/</a:t>
            </a:r>
            <a:r>
              <a:rPr lang="en-US" sz="1800"/>
              <a:t> </a:t>
            </a:r>
          </a:p>
          <a:p>
            <a:pPr marL="342900" indent="-342900">
              <a:buFont typeface="Arial" panose="020B0604020202020204" pitchFamily="34" charset="0"/>
              <a:buChar char="•"/>
            </a:pPr>
            <a:r>
              <a:rPr lang="en-US"/>
              <a:t>1-hour free exploratory call</a:t>
            </a:r>
          </a:p>
        </p:txBody>
      </p:sp>
    </p:spTree>
    <p:extLst>
      <p:ext uri="{BB962C8B-B14F-4D97-AF65-F5344CB8AC3E}">
        <p14:creationId xmlns:p14="http://schemas.microsoft.com/office/powerpoint/2010/main" val="108726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C1E4-F02C-5EA9-8A38-1F12DEA3C634}"/>
              </a:ext>
            </a:extLst>
          </p:cNvPr>
          <p:cNvSpPr>
            <a:spLocks noGrp="1"/>
          </p:cNvSpPr>
          <p:nvPr>
            <p:ph type="title"/>
          </p:nvPr>
        </p:nvSpPr>
        <p:spPr>
          <a:xfrm>
            <a:off x="457200" y="487755"/>
            <a:ext cx="8229600" cy="681878"/>
          </a:xfrm>
        </p:spPr>
        <p:txBody>
          <a:bodyPr/>
          <a:lstStyle/>
          <a:p>
            <a:r>
              <a:rPr lang="en-US"/>
              <a:t>Stay informed about our resources!</a:t>
            </a:r>
          </a:p>
        </p:txBody>
      </p:sp>
      <p:sp>
        <p:nvSpPr>
          <p:cNvPr id="4" name="Slide Number Placeholder 3">
            <a:extLst>
              <a:ext uri="{FF2B5EF4-FFF2-40B4-BE49-F238E27FC236}">
                <a16:creationId xmlns:a16="http://schemas.microsoft.com/office/drawing/2014/main" id="{EA8B471C-F476-1ABD-B764-1CA02591300E}"/>
              </a:ext>
            </a:extLst>
          </p:cNvPr>
          <p:cNvSpPr>
            <a:spLocks noGrp="1"/>
          </p:cNvSpPr>
          <p:nvPr>
            <p:ph type="sldNum" sz="quarter" idx="10"/>
          </p:nvPr>
        </p:nvSpPr>
        <p:spPr/>
        <p:txBody>
          <a:bodyPr/>
          <a:lstStyle/>
          <a:p>
            <a:fld id="{A31BC165-9948-4D44-9132-23D9FD3D60D5}" type="slidenum">
              <a:rPr lang="en-US" smtClean="0"/>
              <a:t>29</a:t>
            </a:fld>
            <a:endParaRPr lang="en-US"/>
          </a:p>
        </p:txBody>
      </p:sp>
      <p:pic>
        <p:nvPicPr>
          <p:cNvPr id="6" name="Picture 5">
            <a:hlinkClick r:id="rId2"/>
            <a:extLst>
              <a:ext uri="{FF2B5EF4-FFF2-40B4-BE49-F238E27FC236}">
                <a16:creationId xmlns:a16="http://schemas.microsoft.com/office/drawing/2014/main" id="{FAD88F62-ED43-EF65-0824-2D7163A0AF6A}"/>
              </a:ext>
            </a:extLst>
          </p:cNvPr>
          <p:cNvPicPr>
            <a:picLocks noChangeAspect="1"/>
          </p:cNvPicPr>
          <p:nvPr/>
        </p:nvPicPr>
        <p:blipFill rotWithShape="1">
          <a:blip r:embed="rId3"/>
          <a:srcRect b="2093"/>
          <a:stretch/>
        </p:blipFill>
        <p:spPr>
          <a:xfrm>
            <a:off x="1196796" y="1086339"/>
            <a:ext cx="6750407" cy="3470030"/>
          </a:xfrm>
          <a:prstGeom prst="rect">
            <a:avLst/>
          </a:prstGeom>
        </p:spPr>
      </p:pic>
      <p:sp>
        <p:nvSpPr>
          <p:cNvPr id="7" name="Oval 6">
            <a:extLst>
              <a:ext uri="{FF2B5EF4-FFF2-40B4-BE49-F238E27FC236}">
                <a16:creationId xmlns:a16="http://schemas.microsoft.com/office/drawing/2014/main" id="{2404FE6E-55B9-4C9C-9E7C-3617665DEE3B}"/>
              </a:ext>
            </a:extLst>
          </p:cNvPr>
          <p:cNvSpPr/>
          <p:nvPr/>
        </p:nvSpPr>
        <p:spPr>
          <a:xfrm>
            <a:off x="5441639" y="1035812"/>
            <a:ext cx="716884" cy="3396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08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F1F7-5B4E-49FC-9E4A-91973D354744}"/>
              </a:ext>
            </a:extLst>
          </p:cNvPr>
          <p:cNvSpPr>
            <a:spLocks noGrp="1"/>
          </p:cNvSpPr>
          <p:nvPr>
            <p:ph type="title"/>
          </p:nvPr>
        </p:nvSpPr>
        <p:spPr>
          <a:xfrm>
            <a:off x="457200" y="296369"/>
            <a:ext cx="8229600" cy="857250"/>
          </a:xfrm>
        </p:spPr>
        <p:txBody>
          <a:bodyPr/>
          <a:lstStyle/>
          <a:p>
            <a:pPr algn="ctr"/>
            <a:r>
              <a:rPr lang="en-US" b="1">
                <a:latin typeface="Museo 500" panose="02000000000000000000" pitchFamily="50" charset="0"/>
                <a:ea typeface="Verdana" panose="020B0604030504040204" pitchFamily="34" charset="0"/>
                <a:cs typeface="Verdana" panose="020B0604030504040204" pitchFamily="34" charset="0"/>
              </a:rPr>
              <a:t>aginganddisabilitybusinessinstitute.org</a:t>
            </a:r>
            <a:endParaRPr lang="en-US"/>
          </a:p>
        </p:txBody>
      </p:sp>
      <p:pic>
        <p:nvPicPr>
          <p:cNvPr id="13" name="Picture 12">
            <a:extLst>
              <a:ext uri="{FF2B5EF4-FFF2-40B4-BE49-F238E27FC236}">
                <a16:creationId xmlns:a16="http://schemas.microsoft.com/office/drawing/2014/main" id="{999DEDD1-8DB4-4A77-832D-07BF1C18B148}"/>
              </a:ext>
            </a:extLst>
          </p:cNvPr>
          <p:cNvPicPr>
            <a:picLocks noChangeAspect="1"/>
          </p:cNvPicPr>
          <p:nvPr/>
        </p:nvPicPr>
        <p:blipFill>
          <a:blip r:embed="rId2"/>
          <a:stretch>
            <a:fillRect/>
          </a:stretch>
        </p:blipFill>
        <p:spPr>
          <a:xfrm>
            <a:off x="1113052" y="983498"/>
            <a:ext cx="6917896" cy="3397116"/>
          </a:xfrm>
          <a:prstGeom prst="rect">
            <a:avLst/>
          </a:prstGeom>
        </p:spPr>
      </p:pic>
      <p:sp>
        <p:nvSpPr>
          <p:cNvPr id="4" name="Slide Number Placeholder 3">
            <a:extLst>
              <a:ext uri="{FF2B5EF4-FFF2-40B4-BE49-F238E27FC236}">
                <a16:creationId xmlns:a16="http://schemas.microsoft.com/office/drawing/2014/main" id="{F03EA755-9262-4F1F-9654-22648A535608}"/>
              </a:ext>
            </a:extLst>
          </p:cNvPr>
          <p:cNvSpPr>
            <a:spLocks noGrp="1"/>
          </p:cNvSpPr>
          <p:nvPr>
            <p:ph type="sldNum" sz="quarter" idx="10"/>
          </p:nvPr>
        </p:nvSpPr>
        <p:spPr/>
        <p:txBody>
          <a:bodyPr/>
          <a:lstStyle/>
          <a:p>
            <a:fld id="{A31BC165-9948-4D44-9132-23D9FD3D60D5}" type="slidenum">
              <a:rPr lang="en-US" smtClean="0"/>
              <a:t>3</a:t>
            </a:fld>
            <a:endParaRPr lang="en-US"/>
          </a:p>
        </p:txBody>
      </p:sp>
    </p:spTree>
    <p:extLst>
      <p:ext uri="{BB962C8B-B14F-4D97-AF65-F5344CB8AC3E}">
        <p14:creationId xmlns:p14="http://schemas.microsoft.com/office/powerpoint/2010/main" val="1251608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11BF-3EFF-4026-9E44-596630741AA5}"/>
              </a:ext>
            </a:extLst>
          </p:cNvPr>
          <p:cNvSpPr>
            <a:spLocks noGrp="1"/>
          </p:cNvSpPr>
          <p:nvPr>
            <p:ph type="title"/>
          </p:nvPr>
        </p:nvSpPr>
        <p:spPr>
          <a:xfrm>
            <a:off x="457200" y="295200"/>
            <a:ext cx="8229600" cy="775564"/>
          </a:xfrm>
        </p:spPr>
        <p:txBody>
          <a:bodyPr>
            <a:normAutofit/>
          </a:bodyPr>
          <a:lstStyle/>
          <a:p>
            <a:pPr algn="ctr"/>
            <a:r>
              <a:rPr lang="en-US" dirty="0">
                <a:latin typeface="Museo 500" panose="02000000000000000000" pitchFamily="50" charset="0"/>
                <a:ea typeface="Verdana" panose="020B0604030504040204" pitchFamily="34" charset="0"/>
                <a:cs typeface="Verdana" panose="020B0604030504040204" pitchFamily="34" charset="0"/>
              </a:rPr>
              <a:t>Connect with Us</a:t>
            </a:r>
            <a:endParaRPr lang="en-US" dirty="0"/>
          </a:p>
        </p:txBody>
      </p:sp>
      <p:sp>
        <p:nvSpPr>
          <p:cNvPr id="3" name="Content Placeholder 2">
            <a:extLst>
              <a:ext uri="{FF2B5EF4-FFF2-40B4-BE49-F238E27FC236}">
                <a16:creationId xmlns:a16="http://schemas.microsoft.com/office/drawing/2014/main" id="{E82B627B-86DE-44FE-A3C9-F358D14EA33D}"/>
              </a:ext>
            </a:extLst>
          </p:cNvPr>
          <p:cNvSpPr>
            <a:spLocks noGrp="1"/>
          </p:cNvSpPr>
          <p:nvPr>
            <p:ph idx="1"/>
          </p:nvPr>
        </p:nvSpPr>
        <p:spPr>
          <a:xfrm>
            <a:off x="637055" y="974900"/>
            <a:ext cx="8229600" cy="3996540"/>
          </a:xfrm>
        </p:spPr>
        <p:txBody>
          <a:bodyPr>
            <a:normAutofit fontScale="55000" lnSpcReduction="20000"/>
          </a:bodyPr>
          <a:lstStyle/>
          <a:p>
            <a:pPr marL="257175" indent="-257175">
              <a:buFont typeface="Arial" panose="020B0604020202020204" pitchFamily="34" charset="0"/>
              <a:buChar char="•"/>
              <a:defRPr/>
            </a:pPr>
            <a:r>
              <a:rPr lang="en-US" sz="3200" dirty="0">
                <a:latin typeface="Museo 100"/>
                <a:ea typeface="Verdana" panose="020B0604030504040204" pitchFamily="34" charset="0"/>
                <a:cs typeface="Verdana" panose="020B0604030504040204" pitchFamily="34" charset="0"/>
              </a:rPr>
              <a:t>Visit our website to learn more about the Business Institute: </a:t>
            </a:r>
            <a:r>
              <a:rPr lang="en-US" sz="3200" dirty="0">
                <a:latin typeface="Museo 100"/>
                <a:ea typeface="Verdana" panose="020B0604030504040204" pitchFamily="34" charset="0"/>
                <a:cs typeface="Verdana" panose="020B0604030504040204" pitchFamily="34" charset="0"/>
                <a:hlinkClick r:id="rId3"/>
              </a:rPr>
              <a:t>aginganddisabilitybusinessinstitute.org</a:t>
            </a:r>
            <a:endParaRPr lang="en-US" sz="3200" dirty="0">
              <a:latin typeface="Museo 100"/>
              <a:ea typeface="Verdana" panose="020B0604030504040204" pitchFamily="34" charset="0"/>
              <a:cs typeface="Verdana" panose="020B0604030504040204" pitchFamily="34" charset="0"/>
            </a:endParaRPr>
          </a:p>
          <a:p>
            <a:pPr marL="257175" indent="-257175">
              <a:buFont typeface="Arial" panose="020B0604020202020204" pitchFamily="34" charset="0"/>
              <a:buChar char="•"/>
              <a:defRPr/>
            </a:pPr>
            <a:endParaRPr lang="en-US" sz="3200" dirty="0">
              <a:latin typeface="Museo 100"/>
              <a:ea typeface="Verdana" panose="020B0604030504040204" pitchFamily="34" charset="0"/>
              <a:cs typeface="Verdana" panose="020B0604030504040204" pitchFamily="34" charset="0"/>
            </a:endParaRPr>
          </a:p>
          <a:p>
            <a:pPr marL="257175" indent="-257175">
              <a:buFont typeface="Arial" panose="020B0604020202020204" pitchFamily="34" charset="0"/>
              <a:buChar char="•"/>
              <a:defRPr/>
            </a:pPr>
            <a:r>
              <a:rPr lang="en-US" sz="3200" dirty="0">
                <a:latin typeface="Museo 100"/>
                <a:ea typeface="Verdana" panose="020B0604030504040204" pitchFamily="34" charset="0"/>
                <a:cs typeface="Verdana" panose="020B0604030504040204" pitchFamily="34" charset="0"/>
              </a:rPr>
              <a:t>Learn about our Center of Excellence to Align Health and Social Care: </a:t>
            </a:r>
            <a:r>
              <a:rPr lang="en-US" sz="3200" dirty="0">
                <a:latin typeface="Museo 100"/>
                <a:ea typeface="Verdana" panose="020B0604030504040204" pitchFamily="34" charset="0"/>
                <a:cs typeface="Verdana" panose="020B0604030504040204" pitchFamily="34" charset="0"/>
                <a:hlinkClick r:id="rId4"/>
              </a:rPr>
              <a:t>https://coe.aginganddisabilitybusinessinstitute.org/</a:t>
            </a:r>
            <a:r>
              <a:rPr lang="en-US" sz="3200" dirty="0">
                <a:latin typeface="Museo 100"/>
                <a:ea typeface="Verdana" panose="020B0604030504040204" pitchFamily="34" charset="0"/>
                <a:cs typeface="Verdana" panose="020B0604030504040204" pitchFamily="34" charset="0"/>
              </a:rPr>
              <a:t> </a:t>
            </a:r>
          </a:p>
          <a:p>
            <a:pPr>
              <a:defRPr/>
            </a:pPr>
            <a:endParaRPr lang="en-US" sz="3200" dirty="0">
              <a:latin typeface="Museo 100"/>
              <a:ea typeface="Verdana" panose="020B0604030504040204" pitchFamily="34" charset="0"/>
              <a:cs typeface="Verdana" panose="020B0604030504040204" pitchFamily="34" charset="0"/>
            </a:endParaRPr>
          </a:p>
          <a:p>
            <a:pPr marL="257175" indent="-257175">
              <a:buFont typeface="Arial" panose="020B0604020202020204" pitchFamily="34" charset="0"/>
              <a:buChar char="•"/>
              <a:defRPr/>
            </a:pPr>
            <a:r>
              <a:rPr lang="en-US" sz="3200" dirty="0">
                <a:latin typeface="Museo 100"/>
                <a:ea typeface="Verdana" panose="020B0604030504040204" pitchFamily="34" charset="0"/>
                <a:cs typeface="Verdana" panose="020B0604030504040204" pitchFamily="34" charset="0"/>
              </a:rPr>
              <a:t>Learn more about our Consulting Services: </a:t>
            </a:r>
            <a:r>
              <a:rPr lang="en-US" sz="3200" dirty="0">
                <a:latin typeface="Museo 100"/>
                <a:ea typeface="Verdana" panose="020B0604030504040204" pitchFamily="34" charset="0"/>
                <a:cs typeface="Verdana" panose="020B0604030504040204" pitchFamily="34" charset="0"/>
                <a:hlinkClick r:id="rId5"/>
              </a:rPr>
              <a:t>https://www.aginganddisabilitybusinessinstitute.org/about/consulting-services/</a:t>
            </a:r>
            <a:r>
              <a:rPr lang="en-US" sz="3200" dirty="0">
                <a:latin typeface="Museo 100"/>
                <a:ea typeface="Verdana" panose="020B0604030504040204" pitchFamily="34" charset="0"/>
                <a:cs typeface="Verdana" panose="020B0604030504040204" pitchFamily="34" charset="0"/>
              </a:rPr>
              <a:t> </a:t>
            </a:r>
          </a:p>
          <a:p>
            <a:pPr marL="214313" indent="-214313">
              <a:buFont typeface="Arial" panose="020B0604020202020204" pitchFamily="34" charset="0"/>
              <a:buChar char="•"/>
              <a:defRPr/>
            </a:pPr>
            <a:endParaRPr lang="en-US" sz="2400" dirty="0">
              <a:latin typeface="Museo 100"/>
              <a:ea typeface="Verdana" panose="020B0604030504040204" pitchFamily="34" charset="0"/>
              <a:cs typeface="Verdana" panose="020B0604030504040204" pitchFamily="34" charset="0"/>
            </a:endParaRPr>
          </a:p>
          <a:p>
            <a:pPr marL="257175" indent="-257175">
              <a:buFont typeface="Arial" panose="020B0604020202020204" pitchFamily="34" charset="0"/>
              <a:buChar char="•"/>
              <a:defRPr/>
            </a:pPr>
            <a:r>
              <a:rPr lang="en-US" sz="3200" dirty="0">
                <a:latin typeface="Museo 100"/>
                <a:ea typeface="Verdana" panose="020B0604030504040204" pitchFamily="34" charset="0"/>
                <a:cs typeface="Verdana" panose="020B0604030504040204" pitchFamily="34" charset="0"/>
              </a:rPr>
              <a:t>Still have questions? Email us: </a:t>
            </a:r>
          </a:p>
          <a:p>
            <a:pPr>
              <a:defRPr/>
            </a:pPr>
            <a:r>
              <a:rPr lang="en-US" sz="3300" dirty="0">
                <a:latin typeface="Museo 100"/>
                <a:ea typeface="Verdana" panose="020B0604030504040204" pitchFamily="34" charset="0"/>
                <a:cs typeface="Verdana" panose="020B0604030504040204" pitchFamily="34" charset="0"/>
              </a:rPr>
              <a:t>     </a:t>
            </a:r>
            <a:r>
              <a:rPr lang="en-US" sz="3300" dirty="0">
                <a:latin typeface="Museo 100"/>
                <a:ea typeface="Verdana" panose="020B0604030504040204" pitchFamily="34" charset="0"/>
                <a:cs typeface="Verdana" panose="020B0604030504040204" pitchFamily="34" charset="0"/>
                <a:hlinkClick r:id="rId6"/>
              </a:rPr>
              <a:t>BusinessInstitute@usaging.org</a:t>
            </a:r>
            <a:endParaRPr lang="en-US" sz="3300" dirty="0">
              <a:latin typeface="Museo 100"/>
              <a:ea typeface="Verdana" panose="020B0604030504040204" pitchFamily="34" charset="0"/>
              <a:cs typeface="Verdana" panose="020B0604030504040204" pitchFamily="34" charset="0"/>
            </a:endParaRPr>
          </a:p>
          <a:p>
            <a:pPr marL="257175" indent="-257175">
              <a:buFont typeface="Arial" panose="020B0604020202020204" pitchFamily="34" charset="0"/>
              <a:buChar char="•"/>
              <a:defRPr/>
            </a:pPr>
            <a:endParaRPr lang="en-US" sz="2400" dirty="0">
              <a:latin typeface="Museo 100"/>
              <a:ea typeface="Verdana" panose="020B0604030504040204" pitchFamily="34" charset="0"/>
              <a:cs typeface="Verdana" panose="020B0604030504040204" pitchFamily="34" charset="0"/>
            </a:endParaRPr>
          </a:p>
          <a:p>
            <a:pPr marL="257175" indent="-257175">
              <a:buFont typeface="Arial" panose="020B0604020202020204" pitchFamily="34" charset="0"/>
              <a:buChar char="•"/>
              <a:defRPr/>
            </a:pPr>
            <a:r>
              <a:rPr lang="en-US" sz="3200" dirty="0">
                <a:latin typeface="Museo 100"/>
              </a:rPr>
              <a:t>Stay connected, sign up for our newsletter:</a:t>
            </a:r>
          </a:p>
          <a:p>
            <a:pPr>
              <a:defRPr/>
            </a:pPr>
            <a:r>
              <a:rPr lang="en-US" sz="3200" dirty="0">
                <a:latin typeface="Museo 100"/>
              </a:rPr>
              <a:t>     </a:t>
            </a:r>
            <a:r>
              <a:rPr lang="en-US" sz="3200" dirty="0">
                <a:latin typeface="Museo 100"/>
                <a:ea typeface="Verdana" panose="020B0604030504040204" pitchFamily="34" charset="0"/>
                <a:cs typeface="Verdana" panose="020B0604030504040204" pitchFamily="34" charset="0"/>
                <a:hlinkClick r:id="rId7"/>
              </a:rPr>
              <a:t>https://www.aginganddisabilitybusinessinstitute.org/subscribe-to-our-mailing-list/</a:t>
            </a:r>
            <a:r>
              <a:rPr lang="en-US" sz="3200" dirty="0">
                <a:latin typeface="Museo 100"/>
                <a:ea typeface="Verdana" panose="020B0604030504040204" pitchFamily="34" charset="0"/>
                <a:cs typeface="Verdana" panose="020B0604030504040204" pitchFamily="34" charset="0"/>
              </a:rPr>
              <a:t> </a:t>
            </a:r>
            <a:endParaRPr lang="en-US" dirty="0"/>
          </a:p>
        </p:txBody>
      </p:sp>
      <p:sp>
        <p:nvSpPr>
          <p:cNvPr id="4" name="Slide Number Placeholder 3">
            <a:extLst>
              <a:ext uri="{FF2B5EF4-FFF2-40B4-BE49-F238E27FC236}">
                <a16:creationId xmlns:a16="http://schemas.microsoft.com/office/drawing/2014/main" id="{971F47C6-7A8F-4899-81BC-8D41C6CE2E69}"/>
              </a:ext>
            </a:extLst>
          </p:cNvPr>
          <p:cNvSpPr>
            <a:spLocks noGrp="1"/>
          </p:cNvSpPr>
          <p:nvPr>
            <p:ph type="sldNum" sz="quarter" idx="10"/>
          </p:nvPr>
        </p:nvSpPr>
        <p:spPr/>
        <p:txBody>
          <a:bodyPr/>
          <a:lstStyle/>
          <a:p>
            <a:fld id="{A31BC165-9948-4D44-9132-23D9FD3D60D5}" type="slidenum">
              <a:rPr lang="en-US" smtClean="0"/>
              <a:t>30</a:t>
            </a:fld>
            <a:endParaRPr lang="en-US"/>
          </a:p>
        </p:txBody>
      </p:sp>
    </p:spTree>
    <p:extLst>
      <p:ext uri="{BB962C8B-B14F-4D97-AF65-F5344CB8AC3E}">
        <p14:creationId xmlns:p14="http://schemas.microsoft.com/office/powerpoint/2010/main" val="3223553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8F5F-D7EA-7AA7-37DC-2AEE2D5CB7A1}"/>
              </a:ext>
            </a:extLst>
          </p:cNvPr>
          <p:cNvSpPr>
            <a:spLocks noGrp="1"/>
          </p:cNvSpPr>
          <p:nvPr>
            <p:ph type="ctrTitle"/>
          </p:nvPr>
        </p:nvSpPr>
        <p:spPr/>
        <p:txBody>
          <a:bodyPr>
            <a:normAutofit fontScale="90000"/>
          </a:bodyPr>
          <a:lstStyle/>
          <a:p>
            <a:pPr algn="ctr"/>
            <a:r>
              <a:rPr lang="en-US" dirty="0"/>
              <a:t>Next Featured Consultant Webinar:</a:t>
            </a:r>
            <a:br>
              <a:rPr lang="en-US" dirty="0"/>
            </a:br>
            <a:r>
              <a:rPr lang="en-US" dirty="0"/>
              <a:t> </a:t>
            </a:r>
          </a:p>
        </p:txBody>
      </p:sp>
      <p:sp>
        <p:nvSpPr>
          <p:cNvPr id="4" name="Slide Number Placeholder 3">
            <a:extLst>
              <a:ext uri="{FF2B5EF4-FFF2-40B4-BE49-F238E27FC236}">
                <a16:creationId xmlns:a16="http://schemas.microsoft.com/office/drawing/2014/main" id="{AB55E1E6-6F66-3D66-AF70-0F98C3BFBC82}"/>
              </a:ext>
            </a:extLst>
          </p:cNvPr>
          <p:cNvSpPr>
            <a:spLocks noGrp="1"/>
          </p:cNvSpPr>
          <p:nvPr>
            <p:ph type="sldNum" sz="quarter" idx="10"/>
          </p:nvPr>
        </p:nvSpPr>
        <p:spPr/>
        <p:txBody>
          <a:bodyPr/>
          <a:lstStyle/>
          <a:p>
            <a:fld id="{A31BC165-9948-4D44-9132-23D9FD3D60D5}" type="slidenum">
              <a:rPr lang="en-US" smtClean="0"/>
              <a:t>31</a:t>
            </a:fld>
            <a:endParaRPr lang="en-US"/>
          </a:p>
        </p:txBody>
      </p:sp>
      <p:sp>
        <p:nvSpPr>
          <p:cNvPr id="6" name="Subtitle 5">
            <a:extLst>
              <a:ext uri="{FF2B5EF4-FFF2-40B4-BE49-F238E27FC236}">
                <a16:creationId xmlns:a16="http://schemas.microsoft.com/office/drawing/2014/main" id="{47BE4EEE-2DC8-0739-4CD3-E2B65E545116}"/>
              </a:ext>
            </a:extLst>
          </p:cNvPr>
          <p:cNvSpPr>
            <a:spLocks noGrp="1"/>
          </p:cNvSpPr>
          <p:nvPr>
            <p:ph type="subTitle" idx="1"/>
          </p:nvPr>
        </p:nvSpPr>
        <p:spPr>
          <a:xfrm>
            <a:off x="1371600" y="2244852"/>
            <a:ext cx="6400800" cy="1314450"/>
          </a:xfrm>
        </p:spPr>
        <p:txBody>
          <a:bodyPr/>
          <a:lstStyle/>
          <a:p>
            <a:pPr algn="ctr"/>
            <a:r>
              <a:rPr lang="en-US" dirty="0"/>
              <a:t>Tuesday </a:t>
            </a:r>
            <a:r>
              <a:rPr lang="en-US"/>
              <a:t>February 18, </a:t>
            </a:r>
            <a:r>
              <a:rPr lang="en-US" dirty="0"/>
              <a:t>2025, 2pm ET! </a:t>
            </a:r>
          </a:p>
        </p:txBody>
      </p:sp>
    </p:spTree>
    <p:extLst>
      <p:ext uri="{BB962C8B-B14F-4D97-AF65-F5344CB8AC3E}">
        <p14:creationId xmlns:p14="http://schemas.microsoft.com/office/powerpoint/2010/main" val="203060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18">
            <a:extLst>
              <a:ext uri="{FF2B5EF4-FFF2-40B4-BE49-F238E27FC236}">
                <a16:creationId xmlns:a16="http://schemas.microsoft.com/office/drawing/2014/main" id="{0E7E8CF8-EA92-4DE2-9D1F-5059CECEDAA8}"/>
              </a:ext>
            </a:extLst>
          </p:cNvPr>
          <p:cNvSpPr/>
          <p:nvPr/>
        </p:nvSpPr>
        <p:spPr>
          <a:xfrm>
            <a:off x="658889" y="1028115"/>
            <a:ext cx="3575531" cy="3963980"/>
          </a:xfrm>
          <a:prstGeom prst="flowChartProcess">
            <a:avLst/>
          </a:prstGeom>
          <a:noFill/>
          <a:ln>
            <a:gradFill>
              <a:gsLst>
                <a:gs pos="61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23" name="Picture 22">
            <a:extLst>
              <a:ext uri="{FF2B5EF4-FFF2-40B4-BE49-F238E27FC236}">
                <a16:creationId xmlns:a16="http://schemas.microsoft.com/office/drawing/2014/main" id="{A506B41A-D575-43F0-9A42-A989B0F06C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5002" y="3410784"/>
            <a:ext cx="1259034" cy="727442"/>
          </a:xfrm>
          <a:prstGeom prst="rect">
            <a:avLst/>
          </a:prstGeom>
        </p:spPr>
      </p:pic>
      <p:pic>
        <p:nvPicPr>
          <p:cNvPr id="27" name="Picture 26" descr="ACL Logo link to home page">
            <a:extLst>
              <a:ext uri="{FF2B5EF4-FFF2-40B4-BE49-F238E27FC236}">
                <a16:creationId xmlns:a16="http://schemas.microsoft.com/office/drawing/2014/main" id="{CB5DFBE9-9BF5-43AF-998A-D5C098D2D96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9471" y="3996771"/>
            <a:ext cx="1673944" cy="590761"/>
          </a:xfrm>
          <a:prstGeom prst="rect">
            <a:avLst/>
          </a:prstGeom>
          <a:noFill/>
          <a:ln>
            <a:noFill/>
          </a:ln>
        </p:spPr>
      </p:pic>
      <p:pic>
        <p:nvPicPr>
          <p:cNvPr id="6" name="Picture 5" descr="A drawing of a face&#10;&#10;Description automatically generated">
            <a:extLst>
              <a:ext uri="{FF2B5EF4-FFF2-40B4-BE49-F238E27FC236}">
                <a16:creationId xmlns:a16="http://schemas.microsoft.com/office/drawing/2014/main" id="{2EF7C3A7-902F-470A-BC88-F8BAF1F95584}"/>
              </a:ext>
            </a:extLst>
          </p:cNvPr>
          <p:cNvPicPr>
            <a:picLocks noChangeAspect="1"/>
          </p:cNvPicPr>
          <p:nvPr/>
        </p:nvPicPr>
        <p:blipFill>
          <a:blip r:embed="rId5"/>
          <a:stretch>
            <a:fillRect/>
          </a:stretch>
        </p:blipFill>
        <p:spPr>
          <a:xfrm>
            <a:off x="1361776" y="2513623"/>
            <a:ext cx="2169755" cy="897161"/>
          </a:xfrm>
          <a:prstGeom prst="rect">
            <a:avLst/>
          </a:prstGeom>
        </p:spPr>
      </p:pic>
      <p:pic>
        <p:nvPicPr>
          <p:cNvPr id="21" name="Picture 20">
            <a:extLst>
              <a:ext uri="{FF2B5EF4-FFF2-40B4-BE49-F238E27FC236}">
                <a16:creationId xmlns:a16="http://schemas.microsoft.com/office/drawing/2014/main" id="{E41C7034-BD0D-4C74-8965-4F004E29FE30}"/>
              </a:ext>
            </a:extLst>
          </p:cNvPr>
          <p:cNvPicPr>
            <a:picLocks noChangeAspect="1"/>
          </p:cNvPicPr>
          <p:nvPr/>
        </p:nvPicPr>
        <p:blipFill>
          <a:blip r:embed="rId6"/>
          <a:stretch>
            <a:fillRect/>
          </a:stretch>
        </p:blipFill>
        <p:spPr>
          <a:xfrm>
            <a:off x="6907612" y="1282878"/>
            <a:ext cx="908276" cy="1031195"/>
          </a:xfrm>
          <a:prstGeom prst="rect">
            <a:avLst/>
          </a:prstGeom>
        </p:spPr>
      </p:pic>
      <p:sp>
        <p:nvSpPr>
          <p:cNvPr id="17" name="Flowchart: Process 16">
            <a:extLst>
              <a:ext uri="{FF2B5EF4-FFF2-40B4-BE49-F238E27FC236}">
                <a16:creationId xmlns:a16="http://schemas.microsoft.com/office/drawing/2014/main" id="{CB674841-CAF2-4A0D-A6DC-BFF65FD89C7E}"/>
              </a:ext>
            </a:extLst>
          </p:cNvPr>
          <p:cNvSpPr/>
          <p:nvPr/>
        </p:nvSpPr>
        <p:spPr>
          <a:xfrm>
            <a:off x="4796112" y="1008118"/>
            <a:ext cx="3575531" cy="3963980"/>
          </a:xfrm>
          <a:prstGeom prst="flowChartProcess">
            <a:avLst/>
          </a:prstGeom>
          <a:noFill/>
          <a:ln>
            <a:gradFill>
              <a:gsLst>
                <a:gs pos="61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5" name="Picture 4" descr="Graphical user interface, website&#10;&#10;Description automatically generated">
            <a:extLst>
              <a:ext uri="{FF2B5EF4-FFF2-40B4-BE49-F238E27FC236}">
                <a16:creationId xmlns:a16="http://schemas.microsoft.com/office/drawing/2014/main" id="{0506F0F8-124C-40C4-B554-413FC152E4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552" y="1116447"/>
            <a:ext cx="2953781" cy="1340903"/>
          </a:xfrm>
          <a:prstGeom prst="rect">
            <a:avLst/>
          </a:prstGeom>
        </p:spPr>
      </p:pic>
      <p:pic>
        <p:nvPicPr>
          <p:cNvPr id="7" name="Picture 6">
            <a:extLst>
              <a:ext uri="{FF2B5EF4-FFF2-40B4-BE49-F238E27FC236}">
                <a16:creationId xmlns:a16="http://schemas.microsoft.com/office/drawing/2014/main" id="{74DF3B6C-6D17-4AA2-924F-0B4F5564F150}"/>
              </a:ext>
            </a:extLst>
          </p:cNvPr>
          <p:cNvPicPr>
            <a:picLocks noChangeAspect="1"/>
          </p:cNvPicPr>
          <p:nvPr/>
        </p:nvPicPr>
        <p:blipFill>
          <a:blip r:embed="rId8"/>
          <a:srcRect/>
          <a:stretch/>
        </p:blipFill>
        <p:spPr>
          <a:xfrm>
            <a:off x="4977779" y="1385732"/>
            <a:ext cx="1483696" cy="774508"/>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57E66337-94A8-4225-8D50-BFDF40E97A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8017" y="3337063"/>
            <a:ext cx="1378937" cy="871659"/>
          </a:xfrm>
          <a:prstGeom prst="rect">
            <a:avLst/>
          </a:prstGeom>
        </p:spPr>
      </p:pic>
      <p:pic>
        <p:nvPicPr>
          <p:cNvPr id="2" name="Picture 1">
            <a:extLst>
              <a:ext uri="{FF2B5EF4-FFF2-40B4-BE49-F238E27FC236}">
                <a16:creationId xmlns:a16="http://schemas.microsoft.com/office/drawing/2014/main" id="{0B14D955-1EC2-44DD-A59E-CBA24BD74DD6}"/>
              </a:ext>
            </a:extLst>
          </p:cNvPr>
          <p:cNvPicPr>
            <a:picLocks noChangeAspect="1"/>
          </p:cNvPicPr>
          <p:nvPr/>
        </p:nvPicPr>
        <p:blipFill>
          <a:blip r:embed="rId10"/>
          <a:stretch>
            <a:fillRect/>
          </a:stretch>
        </p:blipFill>
        <p:spPr>
          <a:xfrm>
            <a:off x="4796111" y="4279218"/>
            <a:ext cx="3575531" cy="692880"/>
          </a:xfrm>
          <a:prstGeom prst="rect">
            <a:avLst/>
          </a:prstGeom>
        </p:spPr>
      </p:pic>
      <p:pic>
        <p:nvPicPr>
          <p:cNvPr id="8" name="Picture 7">
            <a:extLst>
              <a:ext uri="{FF2B5EF4-FFF2-40B4-BE49-F238E27FC236}">
                <a16:creationId xmlns:a16="http://schemas.microsoft.com/office/drawing/2014/main" id="{CC506B63-405A-034F-6797-A08E22653D66}"/>
              </a:ext>
            </a:extLst>
          </p:cNvPr>
          <p:cNvPicPr>
            <a:picLocks noChangeAspect="1"/>
          </p:cNvPicPr>
          <p:nvPr/>
        </p:nvPicPr>
        <p:blipFill>
          <a:blip r:embed="rId11"/>
          <a:stretch>
            <a:fillRect/>
          </a:stretch>
        </p:blipFill>
        <p:spPr>
          <a:xfrm>
            <a:off x="6597087" y="2620068"/>
            <a:ext cx="1638944" cy="539238"/>
          </a:xfrm>
          <a:prstGeom prst="rect">
            <a:avLst/>
          </a:prstGeom>
        </p:spPr>
      </p:pic>
      <p:pic>
        <p:nvPicPr>
          <p:cNvPr id="9" name="Picture 8">
            <a:extLst>
              <a:ext uri="{FF2B5EF4-FFF2-40B4-BE49-F238E27FC236}">
                <a16:creationId xmlns:a16="http://schemas.microsoft.com/office/drawing/2014/main" id="{FB938FA7-41D0-23EB-2660-CB73C3A98B1B}"/>
              </a:ext>
            </a:extLst>
          </p:cNvPr>
          <p:cNvPicPr>
            <a:picLocks noChangeAspect="1"/>
          </p:cNvPicPr>
          <p:nvPr/>
        </p:nvPicPr>
        <p:blipFill>
          <a:blip r:embed="rId12"/>
          <a:stretch>
            <a:fillRect/>
          </a:stretch>
        </p:blipFill>
        <p:spPr>
          <a:xfrm>
            <a:off x="4937307" y="2536777"/>
            <a:ext cx="1524168" cy="892565"/>
          </a:xfrm>
          <a:prstGeom prst="rect">
            <a:avLst/>
          </a:prstGeom>
        </p:spPr>
      </p:pic>
      <p:sp>
        <p:nvSpPr>
          <p:cNvPr id="3" name="TextBox 2">
            <a:extLst>
              <a:ext uri="{FF2B5EF4-FFF2-40B4-BE49-F238E27FC236}">
                <a16:creationId xmlns:a16="http://schemas.microsoft.com/office/drawing/2014/main" id="{04345B00-FD58-33D3-2746-E5210F199CF9}"/>
              </a:ext>
            </a:extLst>
          </p:cNvPr>
          <p:cNvSpPr txBox="1"/>
          <p:nvPr/>
        </p:nvSpPr>
        <p:spPr>
          <a:xfrm>
            <a:off x="658889" y="183012"/>
            <a:ext cx="3105177" cy="877163"/>
          </a:xfrm>
          <a:prstGeom prst="rect">
            <a:avLst/>
          </a:prstGeom>
          <a:noFill/>
        </p:spPr>
        <p:txBody>
          <a:bodyPr wrap="square" rtlCol="0">
            <a:spAutoFit/>
          </a:bodyPr>
          <a:lstStyle/>
          <a:p>
            <a:pPr defTabSz="685800" eaLnBrk="1" fontAlgn="auto" hangingPunct="1">
              <a:spcBef>
                <a:spcPts val="0"/>
              </a:spcBef>
              <a:spcAft>
                <a:spcPts val="0"/>
              </a:spcAft>
              <a:defRPr/>
            </a:pPr>
            <a:r>
              <a:rPr lang="en-US" sz="2550" b="1">
                <a:solidFill>
                  <a:srgbClr val="0070C0"/>
                </a:solidFill>
                <a:latin typeface="Museo 100"/>
                <a:ea typeface="+mn-ea"/>
              </a:rPr>
              <a:t>Business Institute Funders</a:t>
            </a:r>
            <a:endParaRPr lang="en-US" sz="2550">
              <a:solidFill>
                <a:prstClr val="black"/>
              </a:solidFill>
              <a:latin typeface="Calibri Light" panose="020F0302020204030204"/>
              <a:ea typeface="+mn-ea"/>
            </a:endParaRPr>
          </a:p>
        </p:txBody>
      </p:sp>
      <p:sp>
        <p:nvSpPr>
          <p:cNvPr id="4" name="TextBox 3">
            <a:extLst>
              <a:ext uri="{FF2B5EF4-FFF2-40B4-BE49-F238E27FC236}">
                <a16:creationId xmlns:a16="http://schemas.microsoft.com/office/drawing/2014/main" id="{4E49773D-AE80-D1CB-9952-81618697EAC9}"/>
              </a:ext>
            </a:extLst>
          </p:cNvPr>
          <p:cNvSpPr txBox="1"/>
          <p:nvPr/>
        </p:nvSpPr>
        <p:spPr>
          <a:xfrm>
            <a:off x="4796111" y="183012"/>
            <a:ext cx="3105177" cy="877163"/>
          </a:xfrm>
          <a:prstGeom prst="rect">
            <a:avLst/>
          </a:prstGeom>
          <a:noFill/>
        </p:spPr>
        <p:txBody>
          <a:bodyPr wrap="square" rtlCol="0">
            <a:spAutoFit/>
          </a:bodyPr>
          <a:lstStyle/>
          <a:p>
            <a:pPr defTabSz="685800" eaLnBrk="1" fontAlgn="auto" hangingPunct="1">
              <a:spcBef>
                <a:spcPts val="0"/>
              </a:spcBef>
              <a:spcAft>
                <a:spcPts val="0"/>
              </a:spcAft>
              <a:defRPr/>
            </a:pPr>
            <a:r>
              <a:rPr lang="en-US" sz="2550" b="1">
                <a:solidFill>
                  <a:srgbClr val="0070C0"/>
                </a:solidFill>
                <a:latin typeface="Museo 100"/>
                <a:ea typeface="+mn-ea"/>
              </a:rPr>
              <a:t>Business Institute Partners</a:t>
            </a:r>
            <a:endParaRPr lang="en-US" sz="2550">
              <a:solidFill>
                <a:prstClr val="black"/>
              </a:solidFill>
              <a:latin typeface="Calibri Light" panose="020F0302020204030204"/>
              <a:ea typeface="+mn-ea"/>
            </a:endParaRPr>
          </a:p>
        </p:txBody>
      </p:sp>
      <p:sp>
        <p:nvSpPr>
          <p:cNvPr id="11" name="Slide Number Placeholder 10">
            <a:extLst>
              <a:ext uri="{FF2B5EF4-FFF2-40B4-BE49-F238E27FC236}">
                <a16:creationId xmlns:a16="http://schemas.microsoft.com/office/drawing/2014/main" id="{B0754977-A1A0-9B6C-5C49-9B3A0EFD351D}"/>
              </a:ext>
            </a:extLst>
          </p:cNvPr>
          <p:cNvSpPr>
            <a:spLocks noGrp="1"/>
          </p:cNvSpPr>
          <p:nvPr>
            <p:ph type="sldNum" sz="quarter" idx="10"/>
          </p:nvPr>
        </p:nvSpPr>
        <p:spPr/>
        <p:txBody>
          <a:bodyPr/>
          <a:lstStyle/>
          <a:p>
            <a:fld id="{A31BC165-9948-4D44-9132-23D9FD3D60D5}" type="slidenum">
              <a:rPr lang="en-US" smtClean="0"/>
              <a:t>4</a:t>
            </a:fld>
            <a:endParaRPr lang="en-US"/>
          </a:p>
        </p:txBody>
      </p:sp>
    </p:spTree>
    <p:extLst>
      <p:ext uri="{BB962C8B-B14F-4D97-AF65-F5344CB8AC3E}">
        <p14:creationId xmlns:p14="http://schemas.microsoft.com/office/powerpoint/2010/main" val="196419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D78D-7A3C-4B0A-8B7D-47B8D3CAA797}"/>
              </a:ext>
            </a:extLst>
          </p:cNvPr>
          <p:cNvSpPr>
            <a:spLocks noGrp="1"/>
          </p:cNvSpPr>
          <p:nvPr>
            <p:ph type="title"/>
          </p:nvPr>
        </p:nvSpPr>
        <p:spPr>
          <a:xfrm>
            <a:off x="457200" y="368635"/>
            <a:ext cx="8229600" cy="857250"/>
          </a:xfrm>
        </p:spPr>
        <p:txBody>
          <a:bodyPr/>
          <a:lstStyle/>
          <a:p>
            <a:pPr algn="ctr"/>
            <a:r>
              <a:rPr lang="en-US"/>
              <a:t>Our work</a:t>
            </a:r>
          </a:p>
        </p:txBody>
      </p:sp>
      <p:graphicFrame>
        <p:nvGraphicFramePr>
          <p:cNvPr id="8" name="Content Placeholder 7">
            <a:extLst>
              <a:ext uri="{FF2B5EF4-FFF2-40B4-BE49-F238E27FC236}">
                <a16:creationId xmlns:a16="http://schemas.microsoft.com/office/drawing/2014/main" id="{4D31B27F-65EF-4891-8A2D-C69A410CE0C4}"/>
              </a:ext>
            </a:extLst>
          </p:cNvPr>
          <p:cNvGraphicFramePr>
            <a:graphicFrameLocks noGrp="1"/>
          </p:cNvGraphicFramePr>
          <p:nvPr>
            <p:ph idx="1"/>
            <p:extLst>
              <p:ext uri="{D42A27DB-BD31-4B8C-83A1-F6EECF244321}">
                <p14:modId xmlns:p14="http://schemas.microsoft.com/office/powerpoint/2010/main" val="4079817818"/>
              </p:ext>
            </p:extLst>
          </p:nvPr>
        </p:nvGraphicFramePr>
        <p:xfrm>
          <a:off x="457199" y="1211855"/>
          <a:ext cx="8367311" cy="3144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0E02EBC-3BEE-47FF-AB2A-4AA963AADE3B}"/>
              </a:ext>
            </a:extLst>
          </p:cNvPr>
          <p:cNvSpPr>
            <a:spLocks noGrp="1"/>
          </p:cNvSpPr>
          <p:nvPr>
            <p:ph type="sldNum" sz="quarter" idx="10"/>
          </p:nvPr>
        </p:nvSpPr>
        <p:spPr/>
        <p:txBody>
          <a:bodyPr/>
          <a:lstStyle/>
          <a:p>
            <a:fld id="{A31BC165-9948-4D44-9132-23D9FD3D60D5}" type="slidenum">
              <a:rPr lang="en-US" smtClean="0"/>
              <a:t>5</a:t>
            </a:fld>
            <a:endParaRPr lang="en-US" dirty="0"/>
          </a:p>
        </p:txBody>
      </p:sp>
    </p:spTree>
    <p:extLst>
      <p:ext uri="{BB962C8B-B14F-4D97-AF65-F5344CB8AC3E}">
        <p14:creationId xmlns:p14="http://schemas.microsoft.com/office/powerpoint/2010/main" val="422070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4FA7-77FA-8150-769D-896906254833}"/>
              </a:ext>
            </a:extLst>
          </p:cNvPr>
          <p:cNvSpPr>
            <a:spLocks noGrp="1"/>
          </p:cNvSpPr>
          <p:nvPr>
            <p:ph type="title"/>
          </p:nvPr>
        </p:nvSpPr>
        <p:spPr/>
        <p:txBody>
          <a:bodyPr/>
          <a:lstStyle/>
          <a:p>
            <a:pPr algn="ctr"/>
            <a:r>
              <a:rPr lang="en-US"/>
              <a:t>Poll Question</a:t>
            </a:r>
          </a:p>
        </p:txBody>
      </p:sp>
      <p:sp>
        <p:nvSpPr>
          <p:cNvPr id="3" name="Content Placeholder 2">
            <a:extLst>
              <a:ext uri="{FF2B5EF4-FFF2-40B4-BE49-F238E27FC236}">
                <a16:creationId xmlns:a16="http://schemas.microsoft.com/office/drawing/2014/main" id="{4AFAA1EC-7B61-D7BC-CB9E-6A11FE973132}"/>
              </a:ext>
            </a:extLst>
          </p:cNvPr>
          <p:cNvSpPr>
            <a:spLocks noGrp="1"/>
          </p:cNvSpPr>
          <p:nvPr>
            <p:ph idx="1"/>
          </p:nvPr>
        </p:nvSpPr>
        <p:spPr>
          <a:xfrm>
            <a:off x="457200" y="1345005"/>
            <a:ext cx="8229600" cy="3011747"/>
          </a:xfrm>
        </p:spPr>
        <p:txBody>
          <a:bodyPr>
            <a:normAutofit lnSpcReduction="10000"/>
          </a:bodyPr>
          <a:lstStyle/>
          <a:p>
            <a:r>
              <a:rPr lang="en-US" b="1" dirty="0">
                <a:solidFill>
                  <a:srgbClr val="7030A0"/>
                </a:solidFill>
              </a:rPr>
              <a:t>What type of organization are you representing today?</a:t>
            </a:r>
          </a:p>
          <a:p>
            <a:pPr marL="514350" indent="-514350">
              <a:buFont typeface="+mj-lt"/>
              <a:buAutoNum type="alphaLcPeriod"/>
            </a:pPr>
            <a:r>
              <a:rPr lang="en-US" dirty="0"/>
              <a:t>Community-based organization</a:t>
            </a:r>
          </a:p>
          <a:p>
            <a:pPr marL="514350" indent="-514350">
              <a:buFont typeface="+mj-lt"/>
              <a:buAutoNum type="alphaLcPeriod"/>
            </a:pPr>
            <a:r>
              <a:rPr lang="en-US" dirty="0"/>
              <a:t>Health care</a:t>
            </a:r>
          </a:p>
          <a:p>
            <a:pPr marL="514350" indent="-514350">
              <a:buFont typeface="+mj-lt"/>
              <a:buAutoNum type="alphaLcPeriod"/>
            </a:pPr>
            <a:r>
              <a:rPr lang="en-US" dirty="0"/>
              <a:t>Government entity</a:t>
            </a:r>
          </a:p>
          <a:p>
            <a:pPr marL="514350" indent="-514350">
              <a:buFont typeface="+mj-lt"/>
              <a:buAutoNum type="alphaLcPeriod"/>
            </a:pPr>
            <a:r>
              <a:rPr lang="en-US" dirty="0"/>
              <a:t>Other</a:t>
            </a:r>
          </a:p>
        </p:txBody>
      </p:sp>
      <p:sp>
        <p:nvSpPr>
          <p:cNvPr id="4" name="Slide Number Placeholder 3">
            <a:extLst>
              <a:ext uri="{FF2B5EF4-FFF2-40B4-BE49-F238E27FC236}">
                <a16:creationId xmlns:a16="http://schemas.microsoft.com/office/drawing/2014/main" id="{7F84CD0B-FAF1-2F66-90BC-78DFCBF1092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31BC165-9948-4D44-9132-23D9FD3D60D5}" type="slidenum">
              <a:rPr kumimoji="0" lang="en-US" sz="1200" b="0" i="0" u="none" strike="noStrike" kern="1200" cap="none" spc="0" normalizeH="0" baseline="0" noProof="0" smtClean="0">
                <a:ln>
                  <a:noFill/>
                </a:ln>
                <a:solidFill>
                  <a:prstClr val="white"/>
                </a:solidFill>
                <a:effectLst/>
                <a:uLnTx/>
                <a:uFillTx/>
                <a:latin typeface="Museo Slab 500" panose="02000000000000000000" pitchFamily="2" charset="77"/>
                <a:ea typeface="ヒラギノ角ゴ Pro W3" pitchFamily="-65"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Museo Slab 500" panose="02000000000000000000" pitchFamily="2" charset="77"/>
              <a:ea typeface="ヒラギノ角ゴ Pro W3" pitchFamily="-65" charset="-128"/>
              <a:cs typeface="+mn-cs"/>
            </a:endParaRPr>
          </a:p>
        </p:txBody>
      </p:sp>
    </p:spTree>
    <p:extLst>
      <p:ext uri="{BB962C8B-B14F-4D97-AF65-F5344CB8AC3E}">
        <p14:creationId xmlns:p14="http://schemas.microsoft.com/office/powerpoint/2010/main" val="413561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E77D-450D-EBE6-79BB-5CDB2E391EB0}"/>
              </a:ext>
            </a:extLst>
          </p:cNvPr>
          <p:cNvSpPr>
            <a:spLocks noGrp="1"/>
          </p:cNvSpPr>
          <p:nvPr>
            <p:ph type="ctrTitle"/>
          </p:nvPr>
        </p:nvSpPr>
        <p:spPr/>
        <p:txBody>
          <a:bodyPr/>
          <a:lstStyle/>
          <a:p>
            <a:pPr algn="ctr"/>
            <a:r>
              <a:rPr lang="en-US" dirty="0"/>
              <a:t>Dr. Michael S. Klinkman</a:t>
            </a:r>
          </a:p>
        </p:txBody>
      </p:sp>
      <p:sp>
        <p:nvSpPr>
          <p:cNvPr id="3" name="Subtitle 2">
            <a:extLst>
              <a:ext uri="{FF2B5EF4-FFF2-40B4-BE49-F238E27FC236}">
                <a16:creationId xmlns:a16="http://schemas.microsoft.com/office/drawing/2014/main" id="{E07EC599-295D-781A-5105-2D67B6E811E5}"/>
              </a:ext>
            </a:extLst>
          </p:cNvPr>
          <p:cNvSpPr>
            <a:spLocks noGrp="1"/>
          </p:cNvSpPr>
          <p:nvPr>
            <p:ph type="subTitle" idx="1"/>
          </p:nvPr>
        </p:nvSpPr>
        <p:spPr/>
        <p:txBody>
          <a:bodyPr/>
          <a:lstStyle/>
          <a:p>
            <a:endParaRPr lang="en-US" dirty="0"/>
          </a:p>
        </p:txBody>
      </p:sp>
      <p:sp>
        <p:nvSpPr>
          <p:cNvPr id="4" name="TextBox 3">
            <a:extLst>
              <a:ext uri="{FF2B5EF4-FFF2-40B4-BE49-F238E27FC236}">
                <a16:creationId xmlns:a16="http://schemas.microsoft.com/office/drawing/2014/main" id="{B6314F46-8E62-E4CB-3E66-A9A3872FD4B3}"/>
              </a:ext>
            </a:extLst>
          </p:cNvPr>
          <p:cNvSpPr txBox="1"/>
          <p:nvPr/>
        </p:nvSpPr>
        <p:spPr>
          <a:xfrm>
            <a:off x="8807116" y="55002"/>
            <a:ext cx="268132" cy="276999"/>
          </a:xfrm>
          <a:prstGeom prst="rect">
            <a:avLst/>
          </a:prstGeom>
          <a:noFill/>
        </p:spPr>
        <p:txBody>
          <a:bodyPr wrap="square" rtlCol="0">
            <a:spAutoFit/>
          </a:bodyPr>
          <a:lstStyle/>
          <a:p>
            <a:r>
              <a:rPr lang="en-US" sz="1200" dirty="0">
                <a:solidFill>
                  <a:schemeClr val="bg1"/>
                </a:solidFill>
                <a:latin typeface="Museo 500"/>
              </a:rPr>
              <a:t>6</a:t>
            </a:r>
          </a:p>
        </p:txBody>
      </p:sp>
    </p:spTree>
    <p:extLst>
      <p:ext uri="{BB962C8B-B14F-4D97-AF65-F5344CB8AC3E}">
        <p14:creationId xmlns:p14="http://schemas.microsoft.com/office/powerpoint/2010/main" val="73573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07ED-83F4-93E0-0E06-DF1250FF1AB7}"/>
              </a:ext>
            </a:extLst>
          </p:cNvPr>
          <p:cNvSpPr>
            <a:spLocks noGrp="1"/>
          </p:cNvSpPr>
          <p:nvPr>
            <p:ph type="ctrTitle"/>
          </p:nvPr>
        </p:nvSpPr>
        <p:spPr>
          <a:xfrm>
            <a:off x="563997" y="651271"/>
            <a:ext cx="7885375" cy="1920479"/>
          </a:xfrm>
        </p:spPr>
        <p:txBody>
          <a:bodyPr>
            <a:normAutofit fontScale="90000"/>
          </a:bodyPr>
          <a:lstStyle/>
          <a:p>
            <a:r>
              <a:rPr lang="en-US" b="1" dirty="0"/>
              <a:t>Examples of consulting projects</a:t>
            </a:r>
            <a:br>
              <a:rPr lang="en-US" dirty="0"/>
            </a:br>
            <a:br>
              <a:rPr lang="en-US" dirty="0"/>
            </a:br>
            <a:endParaRPr lang="en-US" dirty="0"/>
          </a:p>
        </p:txBody>
      </p:sp>
      <p:sp>
        <p:nvSpPr>
          <p:cNvPr id="3" name="Subtitle 2">
            <a:extLst>
              <a:ext uri="{FF2B5EF4-FFF2-40B4-BE49-F238E27FC236}">
                <a16:creationId xmlns:a16="http://schemas.microsoft.com/office/drawing/2014/main" id="{110D50D8-9CC3-DF1F-D12B-56695859A5EE}"/>
              </a:ext>
            </a:extLst>
          </p:cNvPr>
          <p:cNvSpPr>
            <a:spLocks noGrp="1"/>
          </p:cNvSpPr>
          <p:nvPr>
            <p:ph type="subTitle" idx="1"/>
          </p:nvPr>
        </p:nvSpPr>
        <p:spPr>
          <a:xfrm>
            <a:off x="1142999" y="2278144"/>
            <a:ext cx="6858000" cy="2085395"/>
          </a:xfrm>
        </p:spPr>
        <p:txBody>
          <a:bodyPr>
            <a:normAutofit/>
          </a:bodyPr>
          <a:lstStyle/>
          <a:p>
            <a:pPr algn="l">
              <a:lnSpc>
                <a:spcPct val="160000"/>
              </a:lnSpc>
              <a:spcBef>
                <a:spcPts val="0"/>
              </a:spcBef>
            </a:pPr>
            <a:r>
              <a:rPr lang="en-US" sz="2700" dirty="0"/>
              <a:t>1. Comprehensive – Jackson Care Hub</a:t>
            </a:r>
            <a:br>
              <a:rPr lang="en-US" sz="2700" dirty="0"/>
            </a:br>
            <a:r>
              <a:rPr lang="en-US" sz="2700" dirty="0"/>
              <a:t>2. Implementation/evaluation – 4AM C2C</a:t>
            </a:r>
            <a:br>
              <a:rPr lang="en-US" sz="2700" dirty="0"/>
            </a:br>
            <a:r>
              <a:rPr lang="en-US" sz="2700" dirty="0"/>
              <a:t>3. Cross-sector referrals – west MI IR pilot</a:t>
            </a:r>
          </a:p>
        </p:txBody>
      </p:sp>
      <p:sp>
        <p:nvSpPr>
          <p:cNvPr id="4" name="Slide Number Placeholder 3">
            <a:extLst>
              <a:ext uri="{FF2B5EF4-FFF2-40B4-BE49-F238E27FC236}">
                <a16:creationId xmlns:a16="http://schemas.microsoft.com/office/drawing/2014/main" id="{FEBECF0A-E37C-179A-43D2-5E2D7FE49AA3}"/>
              </a:ext>
            </a:extLst>
          </p:cNvPr>
          <p:cNvSpPr txBox="1">
            <a:spLocks/>
          </p:cNvSpPr>
          <p:nvPr/>
        </p:nvSpPr>
        <p:spPr>
          <a:xfrm>
            <a:off x="8768827" y="155709"/>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r>
              <a:rPr lang="en-US" sz="1200" dirty="0">
                <a:solidFill>
                  <a:schemeClr val="tx1"/>
                </a:solidFill>
                <a:latin typeface="Museo Slab 500"/>
              </a:rPr>
              <a:t>8</a:t>
            </a:r>
          </a:p>
        </p:txBody>
      </p:sp>
    </p:spTree>
    <p:extLst>
      <p:ext uri="{BB962C8B-B14F-4D97-AF65-F5344CB8AC3E}">
        <p14:creationId xmlns:p14="http://schemas.microsoft.com/office/powerpoint/2010/main" val="129070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99CE-44DB-B2AC-F7CC-F98F26BB9834}"/>
              </a:ext>
            </a:extLst>
          </p:cNvPr>
          <p:cNvSpPr>
            <a:spLocks noGrp="1"/>
          </p:cNvSpPr>
          <p:nvPr>
            <p:ph type="title"/>
          </p:nvPr>
        </p:nvSpPr>
        <p:spPr/>
        <p:txBody>
          <a:bodyPr>
            <a:normAutofit/>
          </a:bodyPr>
          <a:lstStyle/>
          <a:p>
            <a:r>
              <a:rPr lang="en-US" sz="2700" b="1" dirty="0"/>
              <a:t>Jackson Care Hub                                                 </a:t>
            </a:r>
            <a:r>
              <a:rPr lang="en-US" sz="2700" dirty="0"/>
              <a:t>(2015-2019)</a:t>
            </a:r>
          </a:p>
        </p:txBody>
      </p:sp>
      <p:graphicFrame>
        <p:nvGraphicFramePr>
          <p:cNvPr id="4" name="Content Placeholder 3">
            <a:extLst>
              <a:ext uri="{FF2B5EF4-FFF2-40B4-BE49-F238E27FC236}">
                <a16:creationId xmlns:a16="http://schemas.microsoft.com/office/drawing/2014/main" id="{E1AF2358-A6A0-ED1E-A1D8-53853AB42E9F}"/>
              </a:ext>
            </a:extLst>
          </p:cNvPr>
          <p:cNvGraphicFramePr>
            <a:graphicFrameLocks noGrp="1"/>
          </p:cNvGraphicFramePr>
          <p:nvPr>
            <p:ph idx="1"/>
            <p:extLst>
              <p:ext uri="{D42A27DB-BD31-4B8C-83A1-F6EECF244321}">
                <p14:modId xmlns:p14="http://schemas.microsoft.com/office/powerpoint/2010/main" val="1277999795"/>
              </p:ext>
            </p:extLst>
          </p:nvPr>
        </p:nvGraphicFramePr>
        <p:xfrm>
          <a:off x="628650" y="1268016"/>
          <a:ext cx="7886700" cy="3439155"/>
        </p:xfrm>
        <a:graphic>
          <a:graphicData uri="http://schemas.openxmlformats.org/drawingml/2006/table">
            <a:tbl>
              <a:tblPr firstRow="1" bandRow="1">
                <a:tableStyleId>{3B4B98B0-60AC-42C2-AFA5-B58CD77FA1E5}</a:tableStyleId>
              </a:tblPr>
              <a:tblGrid>
                <a:gridCol w="1502228">
                  <a:extLst>
                    <a:ext uri="{9D8B030D-6E8A-4147-A177-3AD203B41FA5}">
                      <a16:colId xmlns:a16="http://schemas.microsoft.com/office/drawing/2014/main" val="893418053"/>
                    </a:ext>
                  </a:extLst>
                </a:gridCol>
                <a:gridCol w="6384472">
                  <a:extLst>
                    <a:ext uri="{9D8B030D-6E8A-4147-A177-3AD203B41FA5}">
                      <a16:colId xmlns:a16="http://schemas.microsoft.com/office/drawing/2014/main" val="1384749548"/>
                    </a:ext>
                  </a:extLst>
                </a:gridCol>
              </a:tblGrid>
              <a:tr h="337217">
                <a:tc>
                  <a:txBody>
                    <a:bodyPr/>
                    <a:lstStyle/>
                    <a:p>
                      <a:r>
                        <a:rPr lang="en-US" sz="1200" dirty="0"/>
                        <a:t>State</a:t>
                      </a:r>
                    </a:p>
                  </a:txBody>
                  <a:tcPr marL="68580" marR="68580" marT="34290" marB="34290"/>
                </a:tc>
                <a:tc>
                  <a:txBody>
                    <a:bodyPr/>
                    <a:lstStyle/>
                    <a:p>
                      <a:r>
                        <a:rPr lang="en-US" sz="1200" dirty="0"/>
                        <a:t>Michigan, Jackson County</a:t>
                      </a:r>
                    </a:p>
                  </a:txBody>
                  <a:tcPr marL="68580" marR="68580" marT="34290" marB="34290"/>
                </a:tc>
                <a:extLst>
                  <a:ext uri="{0D108BD9-81ED-4DB2-BD59-A6C34878D82A}">
                    <a16:rowId xmlns:a16="http://schemas.microsoft.com/office/drawing/2014/main" val="3816584935"/>
                  </a:ext>
                </a:extLst>
              </a:tr>
              <a:tr h="337217">
                <a:tc>
                  <a:txBody>
                    <a:bodyPr/>
                    <a:lstStyle/>
                    <a:p>
                      <a:r>
                        <a:rPr lang="en-US" sz="1200" dirty="0"/>
                        <a:t>CBOs</a:t>
                      </a:r>
                    </a:p>
                  </a:txBody>
                  <a:tcPr marL="68580" marR="68580" marT="34290" marB="34290"/>
                </a:tc>
                <a:tc>
                  <a:txBody>
                    <a:bodyPr/>
                    <a:lstStyle/>
                    <a:p>
                      <a:r>
                        <a:rPr lang="en-US" sz="1200" dirty="0"/>
                        <a:t>United Way, 211, Community Action Agency, AAA, CMH    [and 30+ CBOs]</a:t>
                      </a:r>
                    </a:p>
                  </a:txBody>
                  <a:tcPr marL="68580" marR="68580" marT="34290" marB="34290"/>
                </a:tc>
                <a:extLst>
                  <a:ext uri="{0D108BD9-81ED-4DB2-BD59-A6C34878D82A}">
                    <a16:rowId xmlns:a16="http://schemas.microsoft.com/office/drawing/2014/main" val="990535974"/>
                  </a:ext>
                </a:extLst>
              </a:tr>
              <a:tr h="457322">
                <a:tc>
                  <a:txBody>
                    <a:bodyPr/>
                    <a:lstStyle/>
                    <a:p>
                      <a:r>
                        <a:rPr lang="en-US" sz="1200" dirty="0"/>
                        <a:t>Client</a:t>
                      </a:r>
                    </a:p>
                  </a:txBody>
                  <a:tcPr marL="68580" marR="68580" marT="34290" marB="34290"/>
                </a:tc>
                <a:tc>
                  <a:txBody>
                    <a:bodyPr/>
                    <a:lstStyle/>
                    <a:p>
                      <a:r>
                        <a:rPr lang="en-US" sz="1200" dirty="0"/>
                        <a:t>Community partnership:  Health system, community network, Health Department created a local network lead entity to support medical-social care integration</a:t>
                      </a:r>
                    </a:p>
                  </a:txBody>
                  <a:tcPr marL="68580" marR="68580" marT="34290" marB="34290"/>
                </a:tc>
                <a:extLst>
                  <a:ext uri="{0D108BD9-81ED-4DB2-BD59-A6C34878D82A}">
                    <a16:rowId xmlns:a16="http://schemas.microsoft.com/office/drawing/2014/main" val="2224448230"/>
                  </a:ext>
                </a:extLst>
              </a:tr>
              <a:tr h="644409">
                <a:tc>
                  <a:txBody>
                    <a:bodyPr/>
                    <a:lstStyle/>
                    <a:p>
                      <a:r>
                        <a:rPr lang="en-US" sz="1200" dirty="0"/>
                        <a:t>Scope</a:t>
                      </a:r>
                    </a:p>
                  </a:txBody>
                  <a:tcPr marL="68580" marR="68580" marT="34290" marB="34290"/>
                </a:tc>
                <a:tc>
                  <a:txBody>
                    <a:bodyPr/>
                    <a:lstStyle/>
                    <a:p>
                      <a:r>
                        <a:rPr lang="en-US" sz="1200" dirty="0"/>
                        <a:t>COMPREHENSIVE:  create sustainable community care hub to support connections between medical, mental health, and social care.  </a:t>
                      </a:r>
                    </a:p>
                    <a:p>
                      <a:r>
                        <a:rPr lang="en-US" sz="1200" b="1" i="1" dirty="0"/>
                        <a:t>*very similar to </a:t>
                      </a:r>
                      <a:r>
                        <a:rPr lang="en-US" sz="1200" b="1" i="1" dirty="0" err="1"/>
                        <a:t>USAging</a:t>
                      </a:r>
                      <a:r>
                        <a:rPr lang="en-US" sz="1200" b="1" i="1" dirty="0"/>
                        <a:t> COE CCH project*</a:t>
                      </a:r>
                    </a:p>
                  </a:txBody>
                  <a:tcPr marL="68580" marR="68580" marT="34290" marB="34290"/>
                </a:tc>
                <a:extLst>
                  <a:ext uri="{0D108BD9-81ED-4DB2-BD59-A6C34878D82A}">
                    <a16:rowId xmlns:a16="http://schemas.microsoft.com/office/drawing/2014/main" val="1307423719"/>
                  </a:ext>
                </a:extLst>
              </a:tr>
              <a:tr h="644409">
                <a:tc>
                  <a:txBody>
                    <a:bodyPr/>
                    <a:lstStyle/>
                    <a:p>
                      <a:r>
                        <a:rPr lang="en-US" sz="1200" dirty="0"/>
                        <a:t>Expertise</a:t>
                      </a:r>
                    </a:p>
                  </a:txBody>
                  <a:tcPr marL="68580" marR="68580" marT="34290" marB="34290"/>
                </a:tc>
                <a:tc>
                  <a:txBody>
                    <a:bodyPr/>
                    <a:lstStyle/>
                    <a:p>
                      <a:r>
                        <a:rPr lang="en-US" sz="1200" dirty="0"/>
                        <a:t>Overall project leadership: </a:t>
                      </a:r>
                    </a:p>
                    <a:p>
                      <a:r>
                        <a:rPr lang="en-US" sz="1200" dirty="0"/>
                        <a:t>Visioning, strategic planning, community co-design assistance and facilitation, technical support, IT infrastructure design and implementation</a:t>
                      </a:r>
                    </a:p>
                  </a:txBody>
                  <a:tcPr marL="68580" marR="68580" marT="34290" marB="34290"/>
                </a:tc>
                <a:extLst>
                  <a:ext uri="{0D108BD9-81ED-4DB2-BD59-A6C34878D82A}">
                    <a16:rowId xmlns:a16="http://schemas.microsoft.com/office/drawing/2014/main" val="2702171317"/>
                  </a:ext>
                </a:extLst>
              </a:tr>
              <a:tr h="1018581">
                <a:tc>
                  <a:txBody>
                    <a:bodyPr/>
                    <a:lstStyle/>
                    <a:p>
                      <a:r>
                        <a:rPr lang="en-US" sz="1200" dirty="0"/>
                        <a:t>Impact/outcome:</a:t>
                      </a:r>
                    </a:p>
                  </a:txBody>
                  <a:tcPr marL="68580" marR="68580" marT="34290" marB="34290"/>
                </a:tc>
                <a:tc>
                  <a:txBody>
                    <a:bodyPr/>
                    <a:lstStyle/>
                    <a:p>
                      <a:r>
                        <a:rPr lang="en-US" sz="1200" dirty="0"/>
                        <a:t>Successful co-design and implementation</a:t>
                      </a:r>
                    </a:p>
                    <a:p>
                      <a:r>
                        <a:rPr lang="en-US" sz="1200" dirty="0"/>
                        <a:t>Created role of local 211 Navigator [to supplement local care navigator cohort]</a:t>
                      </a:r>
                    </a:p>
                    <a:p>
                      <a:r>
                        <a:rPr lang="en-US" sz="1200" dirty="0"/>
                        <a:t>Successful and scalable IT infrastructure  [now funded through local health system]</a:t>
                      </a:r>
                    </a:p>
                    <a:p>
                      <a:r>
                        <a:rPr lang="en-US" sz="1200" dirty="0"/>
                        <a:t>Sustainable community care hub</a:t>
                      </a:r>
                    </a:p>
                    <a:p>
                      <a:r>
                        <a:rPr lang="en-US" sz="1200" dirty="0"/>
                        <a:t>Local governance still in evolution  </a:t>
                      </a:r>
                    </a:p>
                  </a:txBody>
                  <a:tcPr marL="68580" marR="68580" marT="34290" marB="34290"/>
                </a:tc>
                <a:extLst>
                  <a:ext uri="{0D108BD9-81ED-4DB2-BD59-A6C34878D82A}">
                    <a16:rowId xmlns:a16="http://schemas.microsoft.com/office/drawing/2014/main" val="221484426"/>
                  </a:ext>
                </a:extLst>
              </a:tr>
            </a:tbl>
          </a:graphicData>
        </a:graphic>
      </p:graphicFrame>
      <p:sp>
        <p:nvSpPr>
          <p:cNvPr id="3" name="Slide Number Placeholder 3">
            <a:extLst>
              <a:ext uri="{FF2B5EF4-FFF2-40B4-BE49-F238E27FC236}">
                <a16:creationId xmlns:a16="http://schemas.microsoft.com/office/drawing/2014/main" id="{0E54C937-19A9-B3C3-0A44-F696E5DDE6DB}"/>
              </a:ext>
            </a:extLst>
          </p:cNvPr>
          <p:cNvSpPr txBox="1">
            <a:spLocks/>
          </p:cNvSpPr>
          <p:nvPr/>
        </p:nvSpPr>
        <p:spPr>
          <a:xfrm>
            <a:off x="8683438" y="136525"/>
            <a:ext cx="460562" cy="27463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82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z="1200" smtClean="0">
                <a:solidFill>
                  <a:schemeClr val="tx1"/>
                </a:solidFill>
                <a:latin typeface="Museo Slab 500"/>
              </a:rPr>
              <a:pPr/>
              <a:t>9</a:t>
            </a:fld>
            <a:endParaRPr lang="en-US" sz="1200" dirty="0">
              <a:solidFill>
                <a:schemeClr val="tx1"/>
              </a:solidFill>
              <a:latin typeface="Museo Slab 500"/>
            </a:endParaRPr>
          </a:p>
        </p:txBody>
      </p:sp>
    </p:spTree>
    <p:extLst>
      <p:ext uri="{BB962C8B-B14F-4D97-AF65-F5344CB8AC3E}">
        <p14:creationId xmlns:p14="http://schemas.microsoft.com/office/powerpoint/2010/main" val="204837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rimary Layouts">
  <a:themeElements>
    <a:clrScheme name="Clearlink">
      <a:dk1>
        <a:srgbClr val="120D3C"/>
      </a:dk1>
      <a:lt1>
        <a:srgbClr val="F8F8F8"/>
      </a:lt1>
      <a:dk2>
        <a:srgbClr val="1A2B8C"/>
      </a:dk2>
      <a:lt2>
        <a:srgbClr val="DFDDDD"/>
      </a:lt2>
      <a:accent1>
        <a:srgbClr val="3C6ED6"/>
      </a:accent1>
      <a:accent2>
        <a:srgbClr val="70D3D1"/>
      </a:accent2>
      <a:accent3>
        <a:srgbClr val="120D3C"/>
      </a:accent3>
      <a:accent4>
        <a:srgbClr val="0041B5"/>
      </a:accent4>
      <a:accent5>
        <a:srgbClr val="BFCFFF"/>
      </a:accent5>
      <a:accent6>
        <a:srgbClr val="99E5E5"/>
      </a:accent6>
      <a:hlink>
        <a:srgbClr val="3C6ED6"/>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Primary Layouts">
  <a:themeElements>
    <a:clrScheme name="Clearlink">
      <a:dk1>
        <a:srgbClr val="120D3C"/>
      </a:dk1>
      <a:lt1>
        <a:srgbClr val="F8F8F8"/>
      </a:lt1>
      <a:dk2>
        <a:srgbClr val="1A2B8C"/>
      </a:dk2>
      <a:lt2>
        <a:srgbClr val="DFDDDD"/>
      </a:lt2>
      <a:accent1>
        <a:srgbClr val="3C6ED6"/>
      </a:accent1>
      <a:accent2>
        <a:srgbClr val="70D3D1"/>
      </a:accent2>
      <a:accent3>
        <a:srgbClr val="120D3C"/>
      </a:accent3>
      <a:accent4>
        <a:srgbClr val="0041B5"/>
      </a:accent4>
      <a:accent5>
        <a:srgbClr val="BFCFFF"/>
      </a:accent5>
      <a:accent6>
        <a:srgbClr val="99E5E5"/>
      </a:accent6>
      <a:hlink>
        <a:srgbClr val="3C6ED6"/>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0FB4F8FFEE5246A71F4DD0BB30517F" ma:contentTypeVersion="15" ma:contentTypeDescription="Create a new document." ma:contentTypeScope="" ma:versionID="eb7671f85663d75c8f97c490491b6256">
  <xsd:schema xmlns:xsd="http://www.w3.org/2001/XMLSchema" xmlns:xs="http://www.w3.org/2001/XMLSchema" xmlns:p="http://schemas.microsoft.com/office/2006/metadata/properties" xmlns:ns2="32f011bb-b0fb-4b1b-a946-d51754a83eb6" xmlns:ns3="49b46ee4-bfde-46b6-b0d0-334cfb86c588" targetNamespace="http://schemas.microsoft.com/office/2006/metadata/properties" ma:root="true" ma:fieldsID="b19890c0493698549b4d342022e943a6" ns2:_="" ns3:_="">
    <xsd:import namespace="32f011bb-b0fb-4b1b-a946-d51754a83eb6"/>
    <xsd:import namespace="49b46ee4-bfde-46b6-b0d0-334cfb86c5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011bb-b0fb-4b1b-a946-d51754a83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2697cc2-de57-4ac5-8170-52ff47dbd4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b46ee4-bfde-46b6-b0d0-334cfb86c5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af53b45-afe0-409a-897c-119c3cab4668}" ma:internalName="TaxCatchAll" ma:showField="CatchAllData" ma:web="49b46ee4-bfde-46b6-b0d0-334cfb86c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f011bb-b0fb-4b1b-a946-d51754a83eb6">
      <Terms xmlns="http://schemas.microsoft.com/office/infopath/2007/PartnerControls"/>
    </lcf76f155ced4ddcb4097134ff3c332f>
    <TaxCatchAll xmlns="49b46ee4-bfde-46b6-b0d0-334cfb86c588" xsi:nil="true"/>
    <SharedWithUsers xmlns="49b46ee4-bfde-46b6-b0d0-334cfb86c588">
      <UserInfo>
        <DisplayName>Paul Cantrell</DisplayName>
        <AccountId>52</AccountId>
        <AccountType/>
      </UserInfo>
      <UserInfo>
        <DisplayName>Maya Op de Beke</DisplayName>
        <AccountId>36</AccountId>
        <AccountType/>
      </UserInfo>
    </SharedWithUsers>
  </documentManagement>
</p:properties>
</file>

<file path=customXml/itemProps1.xml><?xml version="1.0" encoding="utf-8"?>
<ds:datastoreItem xmlns:ds="http://schemas.openxmlformats.org/officeDocument/2006/customXml" ds:itemID="{CC4C7970-2124-4CE4-8196-88110B104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f011bb-b0fb-4b1b-a946-d51754a83eb6"/>
    <ds:schemaRef ds:uri="49b46ee4-bfde-46b6-b0d0-334cfb86c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110816-59E0-46FA-BEC0-C68CED9E2E59}">
  <ds:schemaRefs>
    <ds:schemaRef ds:uri="http://schemas.microsoft.com/sharepoint/v3/contenttype/forms"/>
  </ds:schemaRefs>
</ds:datastoreItem>
</file>

<file path=customXml/itemProps3.xml><?xml version="1.0" encoding="utf-8"?>
<ds:datastoreItem xmlns:ds="http://schemas.openxmlformats.org/officeDocument/2006/customXml" ds:itemID="{AAEADFC9-8F80-4184-8726-D1A13164D846}">
  <ds:schemaRefs>
    <ds:schemaRef ds:uri="49b46ee4-bfde-46b6-b0d0-334cfb86c58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terms/"/>
    <ds:schemaRef ds:uri="32f011bb-b0fb-4b1b-a946-d51754a83eb6"/>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334</TotalTime>
  <Words>2127</Words>
  <Application>Microsoft Office PowerPoint</Application>
  <PresentationFormat>On-screen Show (16:9)</PresentationFormat>
  <Paragraphs>315</Paragraphs>
  <Slides>31</Slides>
  <Notes>7</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3_Primary Layouts</vt:lpstr>
      <vt:lpstr>5_Primary Layouts</vt:lpstr>
      <vt:lpstr>1_Office Theme</vt:lpstr>
      <vt:lpstr>Meet Our Consultants!  USAging Consulting Services  </vt:lpstr>
      <vt:lpstr>The Business Institute</vt:lpstr>
      <vt:lpstr>aginganddisabilitybusinessinstitute.org</vt:lpstr>
      <vt:lpstr>PowerPoint Presentation</vt:lpstr>
      <vt:lpstr>Our work</vt:lpstr>
      <vt:lpstr>Poll Question</vt:lpstr>
      <vt:lpstr>Dr. Michael S. Klinkman</vt:lpstr>
      <vt:lpstr>Examples of consulting projects  </vt:lpstr>
      <vt:lpstr>Jackson Care Hub                                                 (2015-2019)</vt:lpstr>
      <vt:lpstr>PowerPoint Presentation</vt:lpstr>
      <vt:lpstr>Community co-design process     [30+ months]</vt:lpstr>
      <vt:lpstr>Current status of Jackson Care Hub</vt:lpstr>
      <vt:lpstr>Connected2Care                                                   (2017-2020)</vt:lpstr>
      <vt:lpstr>PowerPoint Presentation</vt:lpstr>
      <vt:lpstr>West Michigan Interoperable Referrals Pilot    (2024-Present )</vt:lpstr>
      <vt:lpstr>PowerPoint Presentation</vt:lpstr>
      <vt:lpstr>PowerPoint Presentation</vt:lpstr>
      <vt:lpstr>PowerPoint Presentation</vt:lpstr>
      <vt:lpstr>PowerPoint Presentation</vt:lpstr>
      <vt:lpstr>PowerPoint Presentation</vt:lpstr>
      <vt:lpstr>Lessons learned in community codesign work</vt:lpstr>
      <vt:lpstr>Jackson Care Hub IT infrastructure build</vt:lpstr>
      <vt:lpstr>PowerPoint Presentation</vt:lpstr>
      <vt:lpstr>PowerPoint Presentation</vt:lpstr>
      <vt:lpstr>PowerPoint Presentation</vt:lpstr>
      <vt:lpstr>Questions/Comments? </vt:lpstr>
      <vt:lpstr>PowerPoint Presentation</vt:lpstr>
      <vt:lpstr>Get Connected to Consulting Services Today! </vt:lpstr>
      <vt:lpstr>Stay informed about our resources!</vt:lpstr>
      <vt:lpstr>Connect with Us</vt:lpstr>
      <vt:lpstr>Next Featured Consultant Webinar:  </vt:lpstr>
    </vt:vector>
  </TitlesOfParts>
  <Company>BZ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Zaczek</dc:creator>
  <cp:lastModifiedBy>Maya Op de Beke</cp:lastModifiedBy>
  <cp:revision>10</cp:revision>
  <dcterms:created xsi:type="dcterms:W3CDTF">2019-09-04T16:07:39Z</dcterms:created>
  <dcterms:modified xsi:type="dcterms:W3CDTF">2025-01-23T15:40:55Z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0x0101007D0FB4F8FFEE5246A71F4DD0BB30517F</vt:lpwstr>
  </property>
  <property fmtid="{D5CDD505-2E9C-101B-9397-08002B2CF9AE}" pid="3" name="Order">
    <vt:r8>1573300</vt:r8>
  </property>
  <property fmtid="{D5CDD505-2E9C-101B-9397-08002B2CF9AE}" pid="4" name="MediaServiceImageTags">
    <vt:lpwstr/>
  </property>
</Properties>
</file>